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79"/>
  </p:notesMasterIdLst>
  <p:handoutMasterIdLst>
    <p:handoutMasterId r:id="rId80"/>
  </p:handoutMasterIdLst>
  <p:sldIdLst>
    <p:sldId id="404" r:id="rId2"/>
    <p:sldId id="405" r:id="rId3"/>
    <p:sldId id="406" r:id="rId4"/>
    <p:sldId id="407" r:id="rId5"/>
    <p:sldId id="408" r:id="rId6"/>
    <p:sldId id="409" r:id="rId7"/>
    <p:sldId id="410" r:id="rId8"/>
    <p:sldId id="411" r:id="rId9"/>
    <p:sldId id="412" r:id="rId10"/>
    <p:sldId id="434" r:id="rId11"/>
    <p:sldId id="435" r:id="rId12"/>
    <p:sldId id="436" r:id="rId13"/>
    <p:sldId id="416" r:id="rId14"/>
    <p:sldId id="417" r:id="rId15"/>
    <p:sldId id="418" r:id="rId16"/>
    <p:sldId id="419" r:id="rId17"/>
    <p:sldId id="420" r:id="rId18"/>
    <p:sldId id="421" r:id="rId19"/>
    <p:sldId id="422" r:id="rId20"/>
    <p:sldId id="423" r:id="rId21"/>
    <p:sldId id="424" r:id="rId22"/>
    <p:sldId id="425" r:id="rId23"/>
    <p:sldId id="426" r:id="rId24"/>
    <p:sldId id="427" r:id="rId25"/>
    <p:sldId id="428" r:id="rId26"/>
    <p:sldId id="429" r:id="rId27"/>
    <p:sldId id="430" r:id="rId28"/>
    <p:sldId id="431" r:id="rId29"/>
    <p:sldId id="432" r:id="rId30"/>
    <p:sldId id="433" r:id="rId31"/>
    <p:sldId id="402" r:id="rId32"/>
    <p:sldId id="403" r:id="rId33"/>
    <p:sldId id="374" r:id="rId34"/>
    <p:sldId id="280" r:id="rId35"/>
    <p:sldId id="360" r:id="rId36"/>
    <p:sldId id="287" r:id="rId37"/>
    <p:sldId id="361" r:id="rId38"/>
    <p:sldId id="362" r:id="rId39"/>
    <p:sldId id="363" r:id="rId40"/>
    <p:sldId id="364" r:id="rId41"/>
    <p:sldId id="289" r:id="rId42"/>
    <p:sldId id="350" r:id="rId43"/>
    <p:sldId id="351" r:id="rId44"/>
    <p:sldId id="352" r:id="rId45"/>
    <p:sldId id="353" r:id="rId46"/>
    <p:sldId id="354" r:id="rId47"/>
    <p:sldId id="355" r:id="rId48"/>
    <p:sldId id="356" r:id="rId49"/>
    <p:sldId id="357" r:id="rId50"/>
    <p:sldId id="365" r:id="rId51"/>
    <p:sldId id="291" r:id="rId52"/>
    <p:sldId id="281" r:id="rId53"/>
    <p:sldId id="304" r:id="rId54"/>
    <p:sldId id="378" r:id="rId55"/>
    <p:sldId id="305" r:id="rId56"/>
    <p:sldId id="306" r:id="rId57"/>
    <p:sldId id="367" r:id="rId58"/>
    <p:sldId id="307" r:id="rId59"/>
    <p:sldId id="368" r:id="rId60"/>
    <p:sldId id="308" r:id="rId61"/>
    <p:sldId id="383" r:id="rId62"/>
    <p:sldId id="384" r:id="rId63"/>
    <p:sldId id="385" r:id="rId64"/>
    <p:sldId id="386" r:id="rId65"/>
    <p:sldId id="387" r:id="rId66"/>
    <p:sldId id="388" r:id="rId67"/>
    <p:sldId id="389" r:id="rId68"/>
    <p:sldId id="390" r:id="rId69"/>
    <p:sldId id="391" r:id="rId70"/>
    <p:sldId id="392" r:id="rId71"/>
    <p:sldId id="393" r:id="rId72"/>
    <p:sldId id="394" r:id="rId73"/>
    <p:sldId id="395" r:id="rId74"/>
    <p:sldId id="396" r:id="rId75"/>
    <p:sldId id="397" r:id="rId76"/>
    <p:sldId id="398" r:id="rId77"/>
    <p:sldId id="399" r:id="rId78"/>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Impact" pitchFamily="34" charset="0"/>
        <a:ea typeface="+mn-ea"/>
        <a:cs typeface="Arial" charset="0"/>
      </a:defRPr>
    </a:lvl1pPr>
    <a:lvl2pPr marL="457200" algn="l" rtl="0" fontAlgn="base">
      <a:spcBef>
        <a:spcPct val="0"/>
      </a:spcBef>
      <a:spcAft>
        <a:spcPct val="0"/>
      </a:spcAft>
      <a:defRPr kern="1200">
        <a:solidFill>
          <a:schemeClr val="tx1"/>
        </a:solidFill>
        <a:latin typeface="Impact" pitchFamily="34" charset="0"/>
        <a:ea typeface="+mn-ea"/>
        <a:cs typeface="Arial" charset="0"/>
      </a:defRPr>
    </a:lvl2pPr>
    <a:lvl3pPr marL="914400" algn="l" rtl="0" fontAlgn="base">
      <a:spcBef>
        <a:spcPct val="0"/>
      </a:spcBef>
      <a:spcAft>
        <a:spcPct val="0"/>
      </a:spcAft>
      <a:defRPr kern="1200">
        <a:solidFill>
          <a:schemeClr val="tx1"/>
        </a:solidFill>
        <a:latin typeface="Impact" pitchFamily="34" charset="0"/>
        <a:ea typeface="+mn-ea"/>
        <a:cs typeface="Arial" charset="0"/>
      </a:defRPr>
    </a:lvl3pPr>
    <a:lvl4pPr marL="1371600" algn="l" rtl="0" fontAlgn="base">
      <a:spcBef>
        <a:spcPct val="0"/>
      </a:spcBef>
      <a:spcAft>
        <a:spcPct val="0"/>
      </a:spcAft>
      <a:defRPr kern="1200">
        <a:solidFill>
          <a:schemeClr val="tx1"/>
        </a:solidFill>
        <a:latin typeface="Impact" pitchFamily="34" charset="0"/>
        <a:ea typeface="+mn-ea"/>
        <a:cs typeface="Arial" charset="0"/>
      </a:defRPr>
    </a:lvl4pPr>
    <a:lvl5pPr marL="1828800" algn="l" rtl="0" fontAlgn="base">
      <a:spcBef>
        <a:spcPct val="0"/>
      </a:spcBef>
      <a:spcAft>
        <a:spcPct val="0"/>
      </a:spcAft>
      <a:defRPr kern="1200">
        <a:solidFill>
          <a:schemeClr val="tx1"/>
        </a:solidFill>
        <a:latin typeface="Impact" pitchFamily="34" charset="0"/>
        <a:ea typeface="+mn-ea"/>
        <a:cs typeface="Arial" charset="0"/>
      </a:defRPr>
    </a:lvl5pPr>
    <a:lvl6pPr marL="2286000" algn="l" defTabSz="914400" rtl="0" eaLnBrk="1" latinLnBrk="0" hangingPunct="1">
      <a:defRPr kern="1200">
        <a:solidFill>
          <a:schemeClr val="tx1"/>
        </a:solidFill>
        <a:latin typeface="Impact" pitchFamily="34" charset="0"/>
        <a:ea typeface="+mn-ea"/>
        <a:cs typeface="Arial" charset="0"/>
      </a:defRPr>
    </a:lvl6pPr>
    <a:lvl7pPr marL="2743200" algn="l" defTabSz="914400" rtl="0" eaLnBrk="1" latinLnBrk="0" hangingPunct="1">
      <a:defRPr kern="1200">
        <a:solidFill>
          <a:schemeClr val="tx1"/>
        </a:solidFill>
        <a:latin typeface="Impact" pitchFamily="34" charset="0"/>
        <a:ea typeface="+mn-ea"/>
        <a:cs typeface="Arial" charset="0"/>
      </a:defRPr>
    </a:lvl7pPr>
    <a:lvl8pPr marL="3200400" algn="l" defTabSz="914400" rtl="0" eaLnBrk="1" latinLnBrk="0" hangingPunct="1">
      <a:defRPr kern="1200">
        <a:solidFill>
          <a:schemeClr val="tx1"/>
        </a:solidFill>
        <a:latin typeface="Impact" pitchFamily="34" charset="0"/>
        <a:ea typeface="+mn-ea"/>
        <a:cs typeface="Arial" charset="0"/>
      </a:defRPr>
    </a:lvl8pPr>
    <a:lvl9pPr marL="3657600" algn="l" defTabSz="914400" rtl="0" eaLnBrk="1" latinLnBrk="0" hangingPunct="1">
      <a:defRPr kern="1200">
        <a:solidFill>
          <a:schemeClr val="tx1"/>
        </a:solidFill>
        <a:latin typeface="Impact"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531" autoAdjust="0"/>
    <p:restoredTop sz="94660"/>
  </p:normalViewPr>
  <p:slideViewPr>
    <p:cSldViewPr>
      <p:cViewPr varScale="1">
        <p:scale>
          <a:sx n="70" d="100"/>
          <a:sy n="70" d="100"/>
        </p:scale>
        <p:origin x="90" y="1050"/>
      </p:cViewPr>
      <p:guideLst>
        <p:guide orient="horz" pos="2160"/>
        <p:guide pos="3840"/>
      </p:guideLst>
    </p:cSldViewPr>
  </p:slideViewPr>
  <p:notesTextViewPr>
    <p:cViewPr>
      <p:scale>
        <a:sx n="3" d="2"/>
        <a:sy n="3" d="2"/>
      </p:scale>
      <p:origin x="0" y="0"/>
    </p:cViewPr>
  </p:notesTextViewPr>
  <p:notesViewPr>
    <p:cSldViewPr>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tx>
            <c:strRef>
              <c:f>Sheet1!$B$1</c:f>
              <c:strCache>
                <c:ptCount val="1"/>
                <c:pt idx="0">
                  <c:v>ΝΑΙ</c:v>
                </c:pt>
              </c:strCache>
            </c:strRef>
          </c:tx>
          <c:spPr>
            <a:solidFill>
              <a:srgbClr val="B80E0F"/>
            </a:solidFill>
            <a:ln w="25361">
              <a:noFill/>
            </a:ln>
          </c:spPr>
          <c:invertIfNegative val="0"/>
          <c:dLbls>
            <c:spPr>
              <a:noFill/>
              <a:ln w="25361">
                <a:noFill/>
              </a:ln>
            </c:spPr>
            <c:txPr>
              <a:bodyPr rot="0" spcFirstLastPara="1" vertOverflow="ellipsis" vert="horz" wrap="square" lIns="38100" tIns="19050" rIns="38100" bIns="19050" anchor="ctr" anchorCtr="1">
                <a:spAutoFit/>
              </a:bodyPr>
              <a:lstStyle/>
              <a:p>
                <a:pPr>
                  <a:defRPr sz="1193"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ΣΧΟΛΕΙΟ</c:v>
                </c:pt>
                <c:pt idx="1">
                  <c:v>Μ.Μ.Ε.</c:v>
                </c:pt>
                <c:pt idx="2">
                  <c:v>ΦΙΛΟΥΣ</c:v>
                </c:pt>
                <c:pt idx="3">
                  <c:v>ΔΙΑΔΙΚΤΥΟ</c:v>
                </c:pt>
                <c:pt idx="4">
                  <c:v>ΔΙΑΦΩΤΙΣΤΙΚΑ ΕΝΤΥΠΑ</c:v>
                </c:pt>
                <c:pt idx="5">
                  <c:v>ΑΛΛΗ ΕΝΗΜΕΡΩΣΗ</c:v>
                </c:pt>
                <c:pt idx="6">
                  <c:v>ΔΕΝ ΕΧΩ ΕΝΗΜΕΡΩΘΕΙ</c:v>
                </c:pt>
              </c:strCache>
            </c:strRef>
          </c:cat>
          <c:val>
            <c:numRef>
              <c:f>Sheet1!$B$2:$B$8</c:f>
              <c:numCache>
                <c:formatCode>General</c:formatCode>
                <c:ptCount val="7"/>
                <c:pt idx="0">
                  <c:v>70.400000000000006</c:v>
                </c:pt>
                <c:pt idx="1">
                  <c:v>41.8</c:v>
                </c:pt>
                <c:pt idx="2">
                  <c:v>32.700000000000003</c:v>
                </c:pt>
                <c:pt idx="3">
                  <c:v>26.5</c:v>
                </c:pt>
                <c:pt idx="4">
                  <c:v>8.2000000000000011</c:v>
                </c:pt>
                <c:pt idx="5">
                  <c:v>36.700000000000003</c:v>
                </c:pt>
                <c:pt idx="6">
                  <c:v>9.2000000000000011</c:v>
                </c:pt>
              </c:numCache>
            </c:numRef>
          </c:val>
        </c:ser>
        <c:ser>
          <c:idx val="1"/>
          <c:order val="1"/>
          <c:tx>
            <c:strRef>
              <c:f>Sheet1!$C$1</c:f>
              <c:strCache>
                <c:ptCount val="1"/>
                <c:pt idx="0">
                  <c:v>ΌΧΙ</c:v>
                </c:pt>
              </c:strCache>
            </c:strRef>
          </c:tx>
          <c:spPr>
            <a:solidFill>
              <a:srgbClr val="A6987D"/>
            </a:solidFill>
            <a:ln w="25361">
              <a:noFill/>
            </a:ln>
          </c:spPr>
          <c:invertIfNegative val="0"/>
          <c:dLbls>
            <c:spPr>
              <a:noFill/>
              <a:ln w="25361">
                <a:noFill/>
              </a:ln>
            </c:spPr>
            <c:txPr>
              <a:bodyPr rot="0" spcFirstLastPara="1" vertOverflow="ellipsis" vert="horz" wrap="square" lIns="38100" tIns="19050" rIns="38100" bIns="19050" anchor="ctr" anchorCtr="1">
                <a:spAutoFit/>
              </a:bodyPr>
              <a:lstStyle/>
              <a:p>
                <a:pPr>
                  <a:defRPr sz="1193"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ΣΧΟΛΕΙΟ</c:v>
                </c:pt>
                <c:pt idx="1">
                  <c:v>Μ.Μ.Ε.</c:v>
                </c:pt>
                <c:pt idx="2">
                  <c:v>ΦΙΛΟΥΣ</c:v>
                </c:pt>
                <c:pt idx="3">
                  <c:v>ΔΙΑΔΙΚΤΥΟ</c:v>
                </c:pt>
                <c:pt idx="4">
                  <c:v>ΔΙΑΦΩΤΙΣΤΙΚΑ ΕΝΤΥΠΑ</c:v>
                </c:pt>
                <c:pt idx="5">
                  <c:v>ΑΛΛΗ ΕΝΗΜΕΡΩΣΗ</c:v>
                </c:pt>
                <c:pt idx="6">
                  <c:v>ΔΕΝ ΕΧΩ ΕΝΗΜΕΡΩΘΕΙ</c:v>
                </c:pt>
              </c:strCache>
            </c:strRef>
          </c:cat>
          <c:val>
            <c:numRef>
              <c:f>Sheet1!$C$2:$C$8</c:f>
              <c:numCache>
                <c:formatCode>General</c:formatCode>
                <c:ptCount val="7"/>
                <c:pt idx="0">
                  <c:v>29.6</c:v>
                </c:pt>
                <c:pt idx="1">
                  <c:v>58.2</c:v>
                </c:pt>
                <c:pt idx="2">
                  <c:v>67.3</c:v>
                </c:pt>
                <c:pt idx="3">
                  <c:v>73.5</c:v>
                </c:pt>
                <c:pt idx="4">
                  <c:v>91.8</c:v>
                </c:pt>
                <c:pt idx="5">
                  <c:v>63.3</c:v>
                </c:pt>
                <c:pt idx="6">
                  <c:v>90.8</c:v>
                </c:pt>
              </c:numCache>
            </c:numRef>
          </c:val>
        </c:ser>
        <c:dLbls>
          <c:showLegendKey val="0"/>
          <c:showVal val="0"/>
          <c:showCatName val="0"/>
          <c:showSerName val="0"/>
          <c:showPercent val="0"/>
          <c:showBubbleSize val="0"/>
        </c:dLbls>
        <c:gapWidth val="79"/>
        <c:overlap val="100"/>
        <c:axId val="706371296"/>
        <c:axId val="706371856"/>
      </c:barChart>
      <c:catAx>
        <c:axId val="706371296"/>
        <c:scaling>
          <c:orientation val="minMax"/>
        </c:scaling>
        <c:delete val="0"/>
        <c:axPos val="l"/>
        <c:majorGridlines>
          <c:spPr>
            <a:ln w="9499"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499" cap="flat" cmpd="sng" algn="ctr">
            <a:solidFill>
              <a:schemeClr val="tx1">
                <a:lumMod val="15000"/>
                <a:lumOff val="85000"/>
              </a:schemeClr>
            </a:solidFill>
            <a:round/>
          </a:ln>
          <a:effectLst/>
        </c:spPr>
        <c:txPr>
          <a:bodyPr rot="-60000000" spcFirstLastPara="1" vertOverflow="ellipsis" vert="horz" wrap="square" anchor="ctr" anchorCtr="1"/>
          <a:lstStyle/>
          <a:p>
            <a:pPr>
              <a:defRPr sz="1061" b="0" i="0" u="none" strike="noStrike" kern="1200" cap="all" spc="120" normalizeH="0" baseline="0">
                <a:solidFill>
                  <a:schemeClr val="tx1">
                    <a:lumMod val="65000"/>
                    <a:lumOff val="35000"/>
                  </a:schemeClr>
                </a:solidFill>
                <a:latin typeface="+mn-lt"/>
                <a:ea typeface="+mn-ea"/>
                <a:cs typeface="+mn-cs"/>
              </a:defRPr>
            </a:pPr>
            <a:endParaRPr lang="en-US"/>
          </a:p>
        </c:txPr>
        <c:crossAx val="706371856"/>
        <c:crosses val="autoZero"/>
        <c:auto val="1"/>
        <c:lblAlgn val="ctr"/>
        <c:lblOffset val="100"/>
        <c:noMultiLvlLbl val="0"/>
      </c:catAx>
      <c:valAx>
        <c:axId val="706371856"/>
        <c:scaling>
          <c:orientation val="minMax"/>
        </c:scaling>
        <c:delete val="1"/>
        <c:axPos val="b"/>
        <c:numFmt formatCode="General" sourceLinked="1"/>
        <c:majorTickMark val="out"/>
        <c:minorTickMark val="none"/>
        <c:tickLblPos val="none"/>
        <c:crossAx val="706371296"/>
        <c:crosses val="autoZero"/>
        <c:crossBetween val="between"/>
      </c:valAx>
      <c:spPr>
        <a:noFill/>
        <a:ln w="25399">
          <a:noFill/>
        </a:ln>
      </c:spPr>
    </c:plotArea>
    <c:legend>
      <c:legendPos val="t"/>
      <c:overlay val="0"/>
      <c:spPr>
        <a:noFill/>
        <a:ln w="25361">
          <a:noFill/>
        </a:ln>
      </c:spPr>
      <c:txPr>
        <a:bodyPr rot="0" spcFirstLastPara="1" vertOverflow="ellipsis" vert="horz" wrap="square" anchor="ctr" anchorCtr="1"/>
        <a:lstStyle/>
        <a:p>
          <a:pPr>
            <a:defRPr sz="1193"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strCache>
            </c:strRef>
          </c:tx>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5400000" scaled="0"/>
            </a:gradFill>
            <a:ln>
              <a:noFill/>
            </a:ln>
            <a:effectLst/>
          </c:spPr>
          <c:invertIfNegative val="0"/>
          <c:dLbls>
            <c:dLbl>
              <c:idx val="0"/>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6"/>
                <c:pt idx="1">
                  <c:v>Κάθε Μέρα</c:v>
                </c:pt>
                <c:pt idx="2">
                  <c:v>Πάνω από 1 φορά την εβδομάδα</c:v>
                </c:pt>
                <c:pt idx="3">
                  <c:v>Μια φορά το Μήνα</c:v>
                </c:pt>
                <c:pt idx="4">
                  <c:v>Λιγότερο από μια φορά το Μήνα</c:v>
                </c:pt>
                <c:pt idx="5">
                  <c:v>Καθόλου</c:v>
                </c:pt>
              </c:strCache>
            </c:strRef>
          </c:cat>
          <c:val>
            <c:numRef>
              <c:f>Sheet1!$B$2:$B$7</c:f>
              <c:numCache>
                <c:formatCode>General</c:formatCode>
                <c:ptCount val="6"/>
                <c:pt idx="0">
                  <c:v>0</c:v>
                </c:pt>
                <c:pt idx="1">
                  <c:v>33</c:v>
                </c:pt>
                <c:pt idx="2">
                  <c:v>43</c:v>
                </c:pt>
                <c:pt idx="3">
                  <c:v>6</c:v>
                </c:pt>
                <c:pt idx="4">
                  <c:v>4</c:v>
                </c:pt>
                <c:pt idx="5">
                  <c:v>13</c:v>
                </c:pt>
              </c:numCache>
            </c:numRef>
          </c:val>
        </c:ser>
        <c:dLbls>
          <c:showLegendKey val="0"/>
          <c:showVal val="1"/>
          <c:showCatName val="0"/>
          <c:showSerName val="0"/>
          <c:showPercent val="0"/>
          <c:showBubbleSize val="0"/>
        </c:dLbls>
        <c:gapWidth val="355"/>
        <c:overlap val="-70"/>
        <c:axId val="709816768"/>
        <c:axId val="709817328"/>
      </c:barChart>
      <c:catAx>
        <c:axId val="709816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9817328"/>
        <c:crosses val="autoZero"/>
        <c:auto val="1"/>
        <c:lblAlgn val="ctr"/>
        <c:lblOffset val="100"/>
        <c:noMultiLvlLbl val="0"/>
      </c:catAx>
      <c:valAx>
        <c:axId val="709817328"/>
        <c:scaling>
          <c:orientation val="minMax"/>
        </c:scaling>
        <c:delete val="0"/>
        <c:axPos val="l"/>
        <c:majorGridlines>
          <c:spPr>
            <a:ln w="9525" cap="flat" cmpd="sng" algn="ctr">
              <a:gradFill>
                <a:gsLst>
                  <a:gs pos="100000">
                    <a:schemeClr val="tx1">
                      <a:lumMod val="5000"/>
                      <a:lumOff val="95000"/>
                    </a:schemeClr>
                  </a:gs>
                  <a:gs pos="0">
                    <a:schemeClr val="tx1">
                      <a:lumMod val="25000"/>
                      <a:lumOff val="7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098167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B66781-CFEB-48FC-8B7C-34DA5D633706}" type="doc">
      <dgm:prSet loTypeId="urn:microsoft.com/office/officeart/2005/8/layout/vList2" loCatId="list" qsTypeId="urn:microsoft.com/office/officeart/2005/8/quickstyle/simple1#7" qsCatId="simple" csTypeId="urn:microsoft.com/office/officeart/2005/8/colors/accent1_2#3" csCatId="accent1" phldr="1"/>
      <dgm:spPr/>
      <dgm:t>
        <a:bodyPr/>
        <a:lstStyle/>
        <a:p>
          <a:endParaRPr lang="en-US"/>
        </a:p>
      </dgm:t>
    </dgm:pt>
    <dgm:pt modelId="{64E4C908-1CEF-490D-8A07-C9F58BDAD447}">
      <dgm:prSet custT="1">
        <dgm:style>
          <a:lnRef idx="2">
            <a:schemeClr val="accent1">
              <a:shade val="50000"/>
            </a:schemeClr>
          </a:lnRef>
          <a:fillRef idx="1">
            <a:schemeClr val="accent1"/>
          </a:fillRef>
          <a:effectRef idx="0">
            <a:schemeClr val="accent1"/>
          </a:effectRef>
          <a:fontRef idx="minor">
            <a:schemeClr val="lt1"/>
          </a:fontRef>
        </dgm:style>
      </dgm:prSet>
      <dgm:spPr/>
      <dgm:t>
        <a:bodyPr/>
        <a:lstStyle/>
        <a:p>
          <a:pPr algn="ctr" rtl="0"/>
          <a:r>
            <a:rPr lang="el-GR" sz="3600" dirty="0" smtClean="0">
              <a:effectLst>
                <a:outerShdw blurRad="38100" dist="38100" dir="2700000" algn="tl">
                  <a:srgbClr val="000000">
                    <a:alpha val="43137"/>
                  </a:srgbClr>
                </a:outerShdw>
              </a:effectLst>
            </a:rPr>
            <a:t>ΜΙΛΟΥΝΕ ΓΙΑ ΤΟ ΙΝΤΕΡΝΕΤ</a:t>
          </a:r>
          <a:endParaRPr lang="en-US" sz="3600" dirty="0" smtClean="0">
            <a:effectLst>
              <a:outerShdw blurRad="38100" dist="38100" dir="2700000" algn="tl">
                <a:srgbClr val="000000">
                  <a:alpha val="43137"/>
                </a:srgbClr>
              </a:outerShdw>
            </a:effectLst>
          </a:endParaRPr>
        </a:p>
        <a:p>
          <a:pPr algn="ctr" rtl="0"/>
          <a:r>
            <a:rPr lang="el-GR" sz="3600" dirty="0" smtClean="0">
              <a:effectLst>
                <a:outerShdw blurRad="38100" dist="38100" dir="2700000" algn="tl">
                  <a:srgbClr val="000000">
                    <a:alpha val="43137"/>
                  </a:srgbClr>
                </a:outerShdw>
              </a:effectLst>
            </a:rPr>
            <a:t>Μ’ΑΝΘΡΩΠΟΣ ΔΕ ΓΝΩΡΙΖΕΙ</a:t>
          </a:r>
          <a:r>
            <a:rPr lang="en-US" sz="3600" dirty="0" smtClean="0">
              <a:effectLst>
                <a:outerShdw blurRad="38100" dist="38100" dir="2700000" algn="tl">
                  <a:srgbClr val="000000">
                    <a:alpha val="43137"/>
                  </a:srgbClr>
                </a:outerShdw>
              </a:effectLst>
            </a:rPr>
            <a:t> </a:t>
          </a:r>
        </a:p>
        <a:p>
          <a:pPr algn="ctr" rtl="0"/>
          <a:r>
            <a:rPr lang="el-GR" sz="3600" dirty="0" smtClean="0">
              <a:effectLst>
                <a:outerShdw blurRad="38100" dist="38100" dir="2700000" algn="tl">
                  <a:srgbClr val="000000">
                    <a:alpha val="43137"/>
                  </a:srgbClr>
                </a:outerShdw>
              </a:effectLst>
            </a:rPr>
            <a:t>ΦΥΤΟ ΑΝ ΕΙΝΑΙ ΑΓΚΑΘΩΤΟ </a:t>
          </a:r>
          <a:endParaRPr lang="en-US" sz="3600" dirty="0" smtClean="0">
            <a:effectLst>
              <a:outerShdw blurRad="38100" dist="38100" dir="2700000" algn="tl">
                <a:srgbClr val="000000">
                  <a:alpha val="43137"/>
                </a:srgbClr>
              </a:outerShdw>
            </a:effectLst>
          </a:endParaRPr>
        </a:p>
        <a:p>
          <a:pPr algn="ctr" rtl="0"/>
          <a:r>
            <a:rPr lang="el-GR" sz="3600" dirty="0" smtClean="0">
              <a:effectLst>
                <a:outerShdw blurRad="38100" dist="38100" dir="2700000" algn="tl">
                  <a:srgbClr val="000000">
                    <a:alpha val="43137"/>
                  </a:srgbClr>
                </a:outerShdw>
              </a:effectLst>
            </a:rPr>
            <a:t>Ή ΒΙΟΛΑ ΠΟΥ ΜΥΡΙΖΕΙ</a:t>
          </a:r>
          <a:endParaRPr lang="en-US" sz="3600" dirty="0">
            <a:effectLst>
              <a:outerShdw blurRad="38100" dist="38100" dir="2700000" algn="tl">
                <a:srgbClr val="000000">
                  <a:alpha val="43137"/>
                </a:srgbClr>
              </a:outerShdw>
            </a:effectLst>
          </a:endParaRPr>
        </a:p>
      </dgm:t>
    </dgm:pt>
    <dgm:pt modelId="{96ED43D2-3002-4CD9-85BA-C110D8ABC6CF}" type="parTrans" cxnId="{DBF9B708-FE8A-42FD-A1CA-1B50BF78E154}">
      <dgm:prSet/>
      <dgm:spPr/>
      <dgm:t>
        <a:bodyPr/>
        <a:lstStyle/>
        <a:p>
          <a:endParaRPr lang="en-US"/>
        </a:p>
      </dgm:t>
    </dgm:pt>
    <dgm:pt modelId="{CCA8A0A6-9AC0-47CD-B175-BA9F51839D72}" type="sibTrans" cxnId="{DBF9B708-FE8A-42FD-A1CA-1B50BF78E154}">
      <dgm:prSet/>
      <dgm:spPr/>
      <dgm:t>
        <a:bodyPr/>
        <a:lstStyle/>
        <a:p>
          <a:endParaRPr lang="en-US"/>
        </a:p>
      </dgm:t>
    </dgm:pt>
    <dgm:pt modelId="{6E2BC41F-A841-405F-8017-06FE46ECB43E}" type="pres">
      <dgm:prSet presAssocID="{2CB66781-CFEB-48FC-8B7C-34DA5D633706}" presName="linear" presStyleCnt="0">
        <dgm:presLayoutVars>
          <dgm:animLvl val="lvl"/>
          <dgm:resizeHandles val="exact"/>
        </dgm:presLayoutVars>
      </dgm:prSet>
      <dgm:spPr/>
      <dgm:t>
        <a:bodyPr/>
        <a:lstStyle/>
        <a:p>
          <a:endParaRPr lang="en-US"/>
        </a:p>
      </dgm:t>
    </dgm:pt>
    <dgm:pt modelId="{0AA3931C-AF61-4B76-BC7C-318B0822FB69}" type="pres">
      <dgm:prSet presAssocID="{64E4C908-1CEF-490D-8A07-C9F58BDAD447}" presName="parentText" presStyleLbl="node1" presStyleIdx="0" presStyleCnt="1" custScaleX="71501" custLinFactNeighborX="-324" custLinFactNeighborY="-99">
        <dgm:presLayoutVars>
          <dgm:chMax val="0"/>
          <dgm:bulletEnabled val="1"/>
        </dgm:presLayoutVars>
      </dgm:prSet>
      <dgm:spPr/>
      <dgm:t>
        <a:bodyPr/>
        <a:lstStyle/>
        <a:p>
          <a:endParaRPr lang="en-US"/>
        </a:p>
      </dgm:t>
    </dgm:pt>
  </dgm:ptLst>
  <dgm:cxnLst>
    <dgm:cxn modelId="{DBF9B708-FE8A-42FD-A1CA-1B50BF78E154}" srcId="{2CB66781-CFEB-48FC-8B7C-34DA5D633706}" destId="{64E4C908-1CEF-490D-8A07-C9F58BDAD447}" srcOrd="0" destOrd="0" parTransId="{96ED43D2-3002-4CD9-85BA-C110D8ABC6CF}" sibTransId="{CCA8A0A6-9AC0-47CD-B175-BA9F51839D72}"/>
    <dgm:cxn modelId="{57CCD3E7-08CB-4DB2-AE20-6F34B583D1D1}" type="presOf" srcId="{2CB66781-CFEB-48FC-8B7C-34DA5D633706}" destId="{6E2BC41F-A841-405F-8017-06FE46ECB43E}" srcOrd="0" destOrd="0" presId="urn:microsoft.com/office/officeart/2005/8/layout/vList2"/>
    <dgm:cxn modelId="{5623F49F-648A-4F6D-8A52-DEA086226BA7}" type="presOf" srcId="{64E4C908-1CEF-490D-8A07-C9F58BDAD447}" destId="{0AA3931C-AF61-4B76-BC7C-318B0822FB69}" srcOrd="0" destOrd="0" presId="urn:microsoft.com/office/officeart/2005/8/layout/vList2"/>
    <dgm:cxn modelId="{C4B35AB4-D100-4644-A3EE-632089D043E0}" type="presParOf" srcId="{6E2BC41F-A841-405F-8017-06FE46ECB43E}" destId="{0AA3931C-AF61-4B76-BC7C-318B0822FB6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93D2E3-1434-4D60-8A83-BDDF2A7D8C8E}" type="doc">
      <dgm:prSet loTypeId="urn:microsoft.com/office/officeart/2005/8/layout/hList1" loCatId="list" qsTypeId="urn:microsoft.com/office/officeart/2005/8/quickstyle/3d1" qsCatId="3D" csTypeId="urn:microsoft.com/office/officeart/2005/8/colors/accent2_2" csCatId="accent2" phldr="1"/>
      <dgm:spPr/>
      <dgm:t>
        <a:bodyPr/>
        <a:lstStyle/>
        <a:p>
          <a:endParaRPr lang="el-GR"/>
        </a:p>
      </dgm:t>
    </dgm:pt>
    <dgm:pt modelId="{A5F8543E-9962-499C-A58B-DCC9467F935F}">
      <dgm:prSet/>
      <dgm:spPr>
        <a:xfrm>
          <a:off x="3248" y="56350"/>
          <a:ext cx="3167211" cy="604800"/>
        </a:xfr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w="9525" cap="flat" cmpd="sng" algn="ctr">
          <a:solidFill>
            <a:srgbClr val="C0504D">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rtl="0"/>
          <a:r>
            <a:rPr lang="el-GR" dirty="0" smtClean="0">
              <a:solidFill>
                <a:sysClr val="window" lastClr="FFFFFF"/>
              </a:solidFill>
              <a:latin typeface="Arial" pitchFamily="34" charset="0"/>
              <a:ea typeface="+mn-ea"/>
              <a:cs typeface="Arial" pitchFamily="34" charset="0"/>
            </a:rPr>
            <a:t>ΠΑΙΔΙΩΝ</a:t>
          </a:r>
          <a:endParaRPr lang="el-GR" dirty="0">
            <a:solidFill>
              <a:sysClr val="window" lastClr="FFFFFF"/>
            </a:solidFill>
            <a:latin typeface="Arial" pitchFamily="34" charset="0"/>
            <a:ea typeface="+mn-ea"/>
            <a:cs typeface="Arial" pitchFamily="34" charset="0"/>
          </a:endParaRPr>
        </a:p>
      </dgm:t>
    </dgm:pt>
    <dgm:pt modelId="{58EFAC8A-4984-44E1-8522-BECE82478EF4}" type="parTrans" cxnId="{61EE5A3F-07BE-4A8C-A4BC-82295FE994FF}">
      <dgm:prSet/>
      <dgm:spPr/>
      <dgm:t>
        <a:bodyPr/>
        <a:lstStyle/>
        <a:p>
          <a:endParaRPr lang="el-GR"/>
        </a:p>
      </dgm:t>
    </dgm:pt>
    <dgm:pt modelId="{8D59880A-AC45-41AE-BDC9-4F34342ED43A}" type="sibTrans" cxnId="{61EE5A3F-07BE-4A8C-A4BC-82295FE994FF}">
      <dgm:prSet/>
      <dgm:spPr/>
      <dgm:t>
        <a:bodyPr/>
        <a:lstStyle/>
        <a:p>
          <a:endParaRPr lang="el-GR"/>
        </a:p>
      </dgm:t>
    </dgm:pt>
    <dgm:pt modelId="{723D48A6-EB7A-4A6A-A8AF-A1DB68F368C0}">
      <dgm:prSet/>
      <dgm:spPr>
        <a:xfrm>
          <a:off x="3613869" y="56350"/>
          <a:ext cx="3167211" cy="604800"/>
        </a:xfr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w="9525" cap="flat" cmpd="sng" algn="ctr">
          <a:solidFill>
            <a:srgbClr val="C0504D">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rtl="0"/>
          <a:r>
            <a:rPr lang="el-GR" dirty="0" smtClean="0">
              <a:solidFill>
                <a:sysClr val="window" lastClr="FFFFFF"/>
              </a:solidFill>
              <a:latin typeface="Arial" pitchFamily="34" charset="0"/>
              <a:ea typeface="+mn-ea"/>
              <a:cs typeface="Arial" pitchFamily="34" charset="0"/>
            </a:rPr>
            <a:t>ΓΟΝΙΩΝ</a:t>
          </a:r>
          <a:endParaRPr lang="el-GR" dirty="0">
            <a:solidFill>
              <a:sysClr val="window" lastClr="FFFFFF"/>
            </a:solidFill>
            <a:latin typeface="Arial" pitchFamily="34" charset="0"/>
            <a:ea typeface="+mn-ea"/>
            <a:cs typeface="Arial" pitchFamily="34" charset="0"/>
          </a:endParaRPr>
        </a:p>
      </dgm:t>
    </dgm:pt>
    <dgm:pt modelId="{F65ACB8F-60FC-4B08-BFC4-548DFDC2ADBE}" type="parTrans" cxnId="{2568EBA8-B5A4-4FE7-AF49-CC3D7623242D}">
      <dgm:prSet/>
      <dgm:spPr/>
      <dgm:t>
        <a:bodyPr/>
        <a:lstStyle/>
        <a:p>
          <a:endParaRPr lang="el-GR"/>
        </a:p>
      </dgm:t>
    </dgm:pt>
    <dgm:pt modelId="{53EC894F-1C3C-4C2C-A355-AEB9F6756D44}" type="sibTrans" cxnId="{2568EBA8-B5A4-4FE7-AF49-CC3D7623242D}">
      <dgm:prSet/>
      <dgm:spPr/>
      <dgm:t>
        <a:bodyPr/>
        <a:lstStyle/>
        <a:p>
          <a:endParaRPr lang="el-GR"/>
        </a:p>
      </dgm:t>
    </dgm:pt>
    <dgm:pt modelId="{26FCD5FC-6ECF-4C4D-A6B5-58FF77432DC3}">
      <dgm:prSet/>
      <dgm:spPr>
        <a:xfrm>
          <a:off x="7224490" y="56350"/>
          <a:ext cx="3167211" cy="604800"/>
        </a:xfr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w="9525" cap="flat" cmpd="sng" algn="ctr">
          <a:solidFill>
            <a:srgbClr val="C0504D">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pPr rtl="0"/>
          <a:r>
            <a:rPr lang="el-GR" dirty="0" smtClean="0">
              <a:solidFill>
                <a:sysClr val="window" lastClr="FFFFFF"/>
              </a:solidFill>
              <a:latin typeface="Arial" pitchFamily="34" charset="0"/>
              <a:ea typeface="+mn-ea"/>
              <a:cs typeface="Arial" pitchFamily="34" charset="0"/>
            </a:rPr>
            <a:t>ΕΚΠΑΙΔΕΥΤΙΚΩΝ </a:t>
          </a:r>
          <a:endParaRPr lang="el-GR" dirty="0">
            <a:solidFill>
              <a:sysClr val="window" lastClr="FFFFFF"/>
            </a:solidFill>
            <a:latin typeface="Arial" pitchFamily="34" charset="0"/>
            <a:ea typeface="+mn-ea"/>
            <a:cs typeface="Arial" pitchFamily="34" charset="0"/>
          </a:endParaRPr>
        </a:p>
      </dgm:t>
    </dgm:pt>
    <dgm:pt modelId="{DA395427-57FA-4B2D-9610-176060EF398D}" type="parTrans" cxnId="{1E8AD10E-6816-4E95-868C-E94F6A14871F}">
      <dgm:prSet/>
      <dgm:spPr/>
      <dgm:t>
        <a:bodyPr/>
        <a:lstStyle/>
        <a:p>
          <a:endParaRPr lang="el-GR"/>
        </a:p>
      </dgm:t>
    </dgm:pt>
    <dgm:pt modelId="{E0E15A71-E829-4669-8F4F-80EEA7FDED9C}" type="sibTrans" cxnId="{1E8AD10E-6816-4E95-868C-E94F6A14871F}">
      <dgm:prSet/>
      <dgm:spPr/>
      <dgm:t>
        <a:bodyPr/>
        <a:lstStyle/>
        <a:p>
          <a:endParaRPr lang="el-GR"/>
        </a:p>
      </dgm:t>
    </dgm:pt>
    <dgm:pt modelId="{1AC3E343-D1FD-480F-8EAD-FA107013590D}">
      <dgm:prSet custT="1"/>
      <dgm:spPr>
        <a:xfrm>
          <a:off x="3613869" y="661150"/>
          <a:ext cx="3167211" cy="2594024"/>
        </a:xfrm>
        <a:solidFill>
          <a:srgbClr val="C0504D">
            <a:alpha val="90000"/>
            <a:tint val="40000"/>
            <a:hueOff val="0"/>
            <a:satOff val="0"/>
            <a:lumOff val="0"/>
            <a:alphaOff val="0"/>
          </a:srgbClr>
        </a:solidFill>
        <a:ln w="9525" cap="flat" cmpd="sng" algn="ctr">
          <a:solidFill>
            <a:srgbClr val="C0504D">
              <a:alpha val="90000"/>
              <a:tint val="4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r>
            <a:rPr lang="el-GR" sz="1800" dirty="0" smtClean="0">
              <a:solidFill>
                <a:sysClr val="windowText" lastClr="000000">
                  <a:hueOff val="0"/>
                  <a:satOff val="0"/>
                  <a:lumOff val="0"/>
                  <a:alphaOff val="0"/>
                </a:sysClr>
              </a:solidFill>
              <a:latin typeface="Arial" pitchFamily="34" charset="0"/>
              <a:ea typeface="+mn-ea"/>
              <a:cs typeface="Arial" pitchFamily="34" charset="0"/>
            </a:rPr>
            <a:t>Πιστεύουν</a:t>
          </a:r>
          <a:r>
            <a:rPr lang="el-GR" sz="1800" baseline="0" dirty="0" smtClean="0">
              <a:solidFill>
                <a:sysClr val="windowText" lastClr="000000">
                  <a:hueOff val="0"/>
                  <a:satOff val="0"/>
                  <a:lumOff val="0"/>
                  <a:alphaOff val="0"/>
                </a:sysClr>
              </a:solidFill>
              <a:latin typeface="Arial" pitchFamily="34" charset="0"/>
              <a:ea typeface="+mn-ea"/>
              <a:cs typeface="Arial" pitchFamily="34" charset="0"/>
            </a:rPr>
            <a:t> ότι τα παιδιά τους είναι ανασφαλή στο διαδίκτυο</a:t>
          </a:r>
          <a:endParaRPr lang="el-GR" sz="1800" dirty="0">
            <a:solidFill>
              <a:sysClr val="windowText" lastClr="000000">
                <a:hueOff val="0"/>
                <a:satOff val="0"/>
                <a:lumOff val="0"/>
                <a:alphaOff val="0"/>
              </a:sysClr>
            </a:solidFill>
            <a:latin typeface="Arial" pitchFamily="34" charset="0"/>
            <a:ea typeface="+mn-ea"/>
            <a:cs typeface="Arial" pitchFamily="34" charset="0"/>
          </a:endParaRPr>
        </a:p>
      </dgm:t>
    </dgm:pt>
    <dgm:pt modelId="{86FC99ED-1EFE-4852-94BD-AF49DE54F113}" type="parTrans" cxnId="{20F04388-C4C3-46AC-8265-0B2E2BEA5D67}">
      <dgm:prSet/>
      <dgm:spPr/>
      <dgm:t>
        <a:bodyPr/>
        <a:lstStyle/>
        <a:p>
          <a:endParaRPr lang="el-GR"/>
        </a:p>
      </dgm:t>
    </dgm:pt>
    <dgm:pt modelId="{A15ADAD0-9AEE-4D3D-80A2-395E16AB85EB}" type="sibTrans" cxnId="{20F04388-C4C3-46AC-8265-0B2E2BEA5D67}">
      <dgm:prSet/>
      <dgm:spPr/>
      <dgm:t>
        <a:bodyPr/>
        <a:lstStyle/>
        <a:p>
          <a:endParaRPr lang="el-GR"/>
        </a:p>
      </dgm:t>
    </dgm:pt>
    <dgm:pt modelId="{5E7AF4D5-192B-4202-A933-4864C25DEDAC}">
      <dgm:prSet custT="1"/>
      <dgm:spPr>
        <a:xfrm>
          <a:off x="3613869" y="661150"/>
          <a:ext cx="3167211" cy="2594024"/>
        </a:xfrm>
        <a:solidFill>
          <a:srgbClr val="C0504D">
            <a:alpha val="90000"/>
            <a:tint val="40000"/>
            <a:hueOff val="0"/>
            <a:satOff val="0"/>
            <a:lumOff val="0"/>
            <a:alphaOff val="0"/>
          </a:srgbClr>
        </a:solidFill>
        <a:ln w="9525" cap="flat" cmpd="sng" algn="ctr">
          <a:solidFill>
            <a:srgbClr val="C0504D">
              <a:alpha val="90000"/>
              <a:tint val="4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r>
            <a:rPr lang="el-GR" sz="1800" dirty="0" smtClean="0">
              <a:solidFill>
                <a:sysClr val="windowText" lastClr="000000">
                  <a:hueOff val="0"/>
                  <a:satOff val="0"/>
                  <a:lumOff val="0"/>
                  <a:alphaOff val="0"/>
                </a:sysClr>
              </a:solidFill>
              <a:latin typeface="Arial" pitchFamily="34" charset="0"/>
              <a:ea typeface="+mn-ea"/>
              <a:cs typeface="Arial" pitchFamily="34" charset="0"/>
            </a:rPr>
            <a:t>Θέτουν αυστηρό πλαίσιο έλεγχου</a:t>
          </a:r>
          <a:endParaRPr lang="el-GR" sz="1800" dirty="0">
            <a:solidFill>
              <a:sysClr val="windowText" lastClr="000000">
                <a:hueOff val="0"/>
                <a:satOff val="0"/>
                <a:lumOff val="0"/>
                <a:alphaOff val="0"/>
              </a:sysClr>
            </a:solidFill>
            <a:latin typeface="Arial" pitchFamily="34" charset="0"/>
            <a:ea typeface="+mn-ea"/>
            <a:cs typeface="Arial" pitchFamily="34" charset="0"/>
          </a:endParaRPr>
        </a:p>
      </dgm:t>
    </dgm:pt>
    <dgm:pt modelId="{95F2DFF1-AD35-49E0-8B8B-41B4B6E492AF}" type="parTrans" cxnId="{026F68BB-8017-4E38-B0B4-F2CE4F29123A}">
      <dgm:prSet/>
      <dgm:spPr/>
      <dgm:t>
        <a:bodyPr/>
        <a:lstStyle/>
        <a:p>
          <a:endParaRPr lang="el-GR"/>
        </a:p>
      </dgm:t>
    </dgm:pt>
    <dgm:pt modelId="{D043FC99-7780-4E7D-BE3D-E0587DBFE5BF}" type="sibTrans" cxnId="{026F68BB-8017-4E38-B0B4-F2CE4F29123A}">
      <dgm:prSet/>
      <dgm:spPr/>
      <dgm:t>
        <a:bodyPr/>
        <a:lstStyle/>
        <a:p>
          <a:endParaRPr lang="el-GR"/>
        </a:p>
      </dgm:t>
    </dgm:pt>
    <dgm:pt modelId="{0A0E86E5-0D44-4637-86E1-C361A73E6AB0}">
      <dgm:prSet custT="1"/>
      <dgm:spPr>
        <a:xfrm>
          <a:off x="7224490" y="661150"/>
          <a:ext cx="3167211" cy="2594024"/>
        </a:xfrm>
        <a:solidFill>
          <a:srgbClr val="C0504D">
            <a:alpha val="90000"/>
            <a:tint val="40000"/>
            <a:hueOff val="0"/>
            <a:satOff val="0"/>
            <a:lumOff val="0"/>
            <a:alphaOff val="0"/>
          </a:srgbClr>
        </a:solidFill>
        <a:ln w="9525" cap="flat" cmpd="sng" algn="ctr">
          <a:solidFill>
            <a:srgbClr val="C0504D">
              <a:alpha val="90000"/>
              <a:tint val="4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r>
            <a:rPr lang="el-GR" sz="1800" dirty="0" smtClean="0">
              <a:solidFill>
                <a:sysClr val="windowText" lastClr="000000">
                  <a:hueOff val="0"/>
                  <a:satOff val="0"/>
                  <a:lumOff val="0"/>
                  <a:alphaOff val="0"/>
                </a:sysClr>
              </a:solidFill>
              <a:latin typeface="Arial" pitchFamily="34" charset="0"/>
              <a:ea typeface="+mn-ea"/>
              <a:cs typeface="Arial" pitchFamily="34" charset="0"/>
            </a:rPr>
            <a:t>Απουσία μέσων ασφαλούς πλοήγησης στη σχολική τάξη</a:t>
          </a:r>
          <a:endParaRPr lang="el-GR" sz="1800" dirty="0">
            <a:solidFill>
              <a:sysClr val="windowText" lastClr="000000">
                <a:hueOff val="0"/>
                <a:satOff val="0"/>
                <a:lumOff val="0"/>
                <a:alphaOff val="0"/>
              </a:sysClr>
            </a:solidFill>
            <a:latin typeface="Arial" pitchFamily="34" charset="0"/>
            <a:ea typeface="+mn-ea"/>
            <a:cs typeface="Arial" pitchFamily="34" charset="0"/>
          </a:endParaRPr>
        </a:p>
      </dgm:t>
    </dgm:pt>
    <dgm:pt modelId="{11343353-9661-4407-858E-E3E921D04053}" type="parTrans" cxnId="{D66E9EB1-ED57-41E0-9D52-C43792C069F1}">
      <dgm:prSet/>
      <dgm:spPr/>
      <dgm:t>
        <a:bodyPr/>
        <a:lstStyle/>
        <a:p>
          <a:endParaRPr lang="el-GR"/>
        </a:p>
      </dgm:t>
    </dgm:pt>
    <dgm:pt modelId="{CF729005-C468-41E4-9AA2-3B58D9079D53}" type="sibTrans" cxnId="{D66E9EB1-ED57-41E0-9D52-C43792C069F1}">
      <dgm:prSet/>
      <dgm:spPr/>
      <dgm:t>
        <a:bodyPr/>
        <a:lstStyle/>
        <a:p>
          <a:endParaRPr lang="el-GR"/>
        </a:p>
      </dgm:t>
    </dgm:pt>
    <dgm:pt modelId="{14593DE5-DB11-4E35-996B-2BE417F46CE5}">
      <dgm:prSet custT="1"/>
      <dgm:spPr>
        <a:xfrm>
          <a:off x="3248" y="661150"/>
          <a:ext cx="3167211" cy="2594024"/>
        </a:xfrm>
        <a:solidFill>
          <a:srgbClr val="C0504D">
            <a:alpha val="90000"/>
            <a:tint val="40000"/>
            <a:hueOff val="0"/>
            <a:satOff val="0"/>
            <a:lumOff val="0"/>
            <a:alphaOff val="0"/>
          </a:srgbClr>
        </a:solidFill>
        <a:ln w="9525" cap="flat" cmpd="sng" algn="ctr">
          <a:solidFill>
            <a:srgbClr val="C0504D">
              <a:alpha val="90000"/>
              <a:tint val="4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r>
            <a:rPr lang="el-GR" sz="1800" dirty="0" smtClean="0">
              <a:solidFill>
                <a:sysClr val="windowText" lastClr="000000">
                  <a:hueOff val="0"/>
                  <a:satOff val="0"/>
                  <a:lumOff val="0"/>
                  <a:alphaOff val="0"/>
                </a:sysClr>
              </a:solidFill>
              <a:latin typeface="Arial" pitchFamily="34" charset="0"/>
              <a:ea typeface="+mn-ea"/>
              <a:cs typeface="Arial" pitchFamily="34" charset="0"/>
            </a:rPr>
            <a:t>Δρουν κατά μη ασφαλή τρόπο</a:t>
          </a:r>
          <a:endParaRPr lang="el-GR" sz="1800" dirty="0">
            <a:solidFill>
              <a:sysClr val="windowText" lastClr="000000">
                <a:hueOff val="0"/>
                <a:satOff val="0"/>
                <a:lumOff val="0"/>
                <a:alphaOff val="0"/>
              </a:sysClr>
            </a:solidFill>
            <a:latin typeface="Arial" pitchFamily="34" charset="0"/>
            <a:ea typeface="+mn-ea"/>
            <a:cs typeface="Arial" pitchFamily="34" charset="0"/>
          </a:endParaRPr>
        </a:p>
      </dgm:t>
    </dgm:pt>
    <dgm:pt modelId="{0BC90D01-9C57-4B4F-B677-C9F650A6D645}" type="parTrans" cxnId="{BBBDAA6D-988C-42A8-9B47-D1A2CB517572}">
      <dgm:prSet/>
      <dgm:spPr/>
      <dgm:t>
        <a:bodyPr/>
        <a:lstStyle/>
        <a:p>
          <a:endParaRPr lang="en-US"/>
        </a:p>
      </dgm:t>
    </dgm:pt>
    <dgm:pt modelId="{722826CC-E960-4F4C-8F63-8701B1F8EB6D}" type="sibTrans" cxnId="{BBBDAA6D-988C-42A8-9B47-D1A2CB517572}">
      <dgm:prSet/>
      <dgm:spPr/>
      <dgm:t>
        <a:bodyPr/>
        <a:lstStyle/>
        <a:p>
          <a:endParaRPr lang="en-US"/>
        </a:p>
      </dgm:t>
    </dgm:pt>
    <dgm:pt modelId="{BE513537-B92D-415F-BE6E-ED9DCDF3A170}">
      <dgm:prSet custT="1"/>
      <dgm:spPr>
        <a:xfrm>
          <a:off x="3248" y="661150"/>
          <a:ext cx="3167211" cy="2594024"/>
        </a:xfrm>
        <a:solidFill>
          <a:srgbClr val="C0504D">
            <a:alpha val="90000"/>
            <a:tint val="40000"/>
            <a:hueOff val="0"/>
            <a:satOff val="0"/>
            <a:lumOff val="0"/>
            <a:alphaOff val="0"/>
          </a:srgbClr>
        </a:solidFill>
        <a:ln w="9525" cap="flat" cmpd="sng" algn="ctr">
          <a:solidFill>
            <a:srgbClr val="C0504D">
              <a:alpha val="90000"/>
              <a:tint val="4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endParaRPr lang="el-GR" sz="1800" dirty="0">
            <a:solidFill>
              <a:sysClr val="windowText" lastClr="000000">
                <a:hueOff val="0"/>
                <a:satOff val="0"/>
                <a:lumOff val="0"/>
                <a:alphaOff val="0"/>
              </a:sysClr>
            </a:solidFill>
            <a:latin typeface="Arial" pitchFamily="34" charset="0"/>
            <a:ea typeface="+mn-ea"/>
            <a:cs typeface="Arial" pitchFamily="34" charset="0"/>
          </a:endParaRPr>
        </a:p>
      </dgm:t>
    </dgm:pt>
    <dgm:pt modelId="{BD592E2C-73AB-40EC-8A95-CFFB13150DF8}" type="parTrans" cxnId="{5F3BD766-031A-4A4C-BB73-79AB1292BBE4}">
      <dgm:prSet/>
      <dgm:spPr/>
      <dgm:t>
        <a:bodyPr/>
        <a:lstStyle/>
        <a:p>
          <a:endParaRPr lang="en-US"/>
        </a:p>
      </dgm:t>
    </dgm:pt>
    <dgm:pt modelId="{4D5E9BB2-90EA-410B-BB2D-0F35420F1C2F}" type="sibTrans" cxnId="{5F3BD766-031A-4A4C-BB73-79AB1292BBE4}">
      <dgm:prSet/>
      <dgm:spPr/>
      <dgm:t>
        <a:bodyPr/>
        <a:lstStyle/>
        <a:p>
          <a:endParaRPr lang="en-US"/>
        </a:p>
      </dgm:t>
    </dgm:pt>
    <dgm:pt modelId="{F3BBDBAD-A765-4F70-8326-7B12CCB448BE}">
      <dgm:prSet custT="1"/>
      <dgm:spPr>
        <a:xfrm>
          <a:off x="3248" y="661150"/>
          <a:ext cx="3167211" cy="2594024"/>
        </a:xfrm>
        <a:solidFill>
          <a:srgbClr val="C0504D">
            <a:alpha val="90000"/>
            <a:tint val="40000"/>
            <a:hueOff val="0"/>
            <a:satOff val="0"/>
            <a:lumOff val="0"/>
            <a:alphaOff val="0"/>
          </a:srgbClr>
        </a:solidFill>
        <a:ln w="9525" cap="flat" cmpd="sng" algn="ctr">
          <a:solidFill>
            <a:srgbClr val="C0504D">
              <a:alpha val="90000"/>
              <a:tint val="4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endParaRPr lang="el-GR" sz="1800" dirty="0">
            <a:solidFill>
              <a:sysClr val="windowText" lastClr="000000">
                <a:hueOff val="0"/>
                <a:satOff val="0"/>
                <a:lumOff val="0"/>
                <a:alphaOff val="0"/>
              </a:sysClr>
            </a:solidFill>
            <a:latin typeface="Arial" pitchFamily="34" charset="0"/>
            <a:ea typeface="+mn-ea"/>
            <a:cs typeface="Arial" pitchFamily="34" charset="0"/>
          </a:endParaRPr>
        </a:p>
      </dgm:t>
    </dgm:pt>
    <dgm:pt modelId="{0D35E3C9-4EB7-42C4-A846-B19DDFCED5A1}" type="parTrans" cxnId="{CBF2EC58-CF28-4050-9964-9706DF6B5F9D}">
      <dgm:prSet/>
      <dgm:spPr/>
      <dgm:t>
        <a:bodyPr/>
        <a:lstStyle/>
        <a:p>
          <a:endParaRPr lang="en-US"/>
        </a:p>
      </dgm:t>
    </dgm:pt>
    <dgm:pt modelId="{1D35D683-8B30-4B87-8EE9-A7C5F854C8A2}" type="sibTrans" cxnId="{CBF2EC58-CF28-4050-9964-9706DF6B5F9D}">
      <dgm:prSet/>
      <dgm:spPr/>
      <dgm:t>
        <a:bodyPr/>
        <a:lstStyle/>
        <a:p>
          <a:endParaRPr lang="en-US"/>
        </a:p>
      </dgm:t>
    </dgm:pt>
    <dgm:pt modelId="{761E66CE-10D6-431C-8FF8-85DB4F5B31E9}">
      <dgm:prSet custT="1"/>
      <dgm:spPr>
        <a:xfrm>
          <a:off x="3248" y="661150"/>
          <a:ext cx="3167211" cy="2594024"/>
        </a:xfrm>
        <a:solidFill>
          <a:srgbClr val="C0504D">
            <a:alpha val="90000"/>
            <a:tint val="40000"/>
            <a:hueOff val="0"/>
            <a:satOff val="0"/>
            <a:lumOff val="0"/>
            <a:alphaOff val="0"/>
          </a:srgbClr>
        </a:solidFill>
        <a:ln w="9525" cap="flat" cmpd="sng" algn="ctr">
          <a:solidFill>
            <a:srgbClr val="C0504D">
              <a:alpha val="90000"/>
              <a:tint val="4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r>
            <a:rPr lang="el-GR" sz="1800" dirty="0" smtClean="0">
              <a:solidFill>
                <a:sysClr val="windowText" lastClr="000000">
                  <a:hueOff val="0"/>
                  <a:satOff val="0"/>
                  <a:lumOff val="0"/>
                  <a:alphaOff val="0"/>
                </a:sysClr>
              </a:solidFill>
              <a:latin typeface="Arial" pitchFamily="34" charset="0"/>
              <a:ea typeface="+mn-ea"/>
              <a:cs typeface="Arial" pitchFamily="34" charset="0"/>
            </a:rPr>
            <a:t>Συχνή αντιμετώπιση ακαταλλήλου διαδικτυακού υλικού</a:t>
          </a:r>
          <a:endParaRPr lang="el-GR" sz="1800" dirty="0">
            <a:solidFill>
              <a:sysClr val="windowText" lastClr="000000">
                <a:hueOff val="0"/>
                <a:satOff val="0"/>
                <a:lumOff val="0"/>
                <a:alphaOff val="0"/>
              </a:sysClr>
            </a:solidFill>
            <a:latin typeface="Arial" pitchFamily="34" charset="0"/>
            <a:ea typeface="+mn-ea"/>
            <a:cs typeface="Arial" pitchFamily="34" charset="0"/>
          </a:endParaRPr>
        </a:p>
      </dgm:t>
    </dgm:pt>
    <dgm:pt modelId="{12150DC0-DF75-4E28-868F-DA4303B7634C}" type="parTrans" cxnId="{84E57DB8-678A-4FDF-ABB3-39092F291309}">
      <dgm:prSet/>
      <dgm:spPr/>
      <dgm:t>
        <a:bodyPr/>
        <a:lstStyle/>
        <a:p>
          <a:endParaRPr lang="en-US"/>
        </a:p>
      </dgm:t>
    </dgm:pt>
    <dgm:pt modelId="{8803C5FD-060F-4B70-BFB4-9B429E8D76BF}" type="sibTrans" cxnId="{84E57DB8-678A-4FDF-ABB3-39092F291309}">
      <dgm:prSet/>
      <dgm:spPr/>
      <dgm:t>
        <a:bodyPr/>
        <a:lstStyle/>
        <a:p>
          <a:endParaRPr lang="en-US"/>
        </a:p>
      </dgm:t>
    </dgm:pt>
    <dgm:pt modelId="{66D4DBBE-565A-4714-B7D8-422942835531}">
      <dgm:prSet custT="1"/>
      <dgm:spPr>
        <a:xfrm>
          <a:off x="3613869" y="661150"/>
          <a:ext cx="3167211" cy="2594024"/>
        </a:xfrm>
        <a:solidFill>
          <a:srgbClr val="C0504D">
            <a:alpha val="90000"/>
            <a:tint val="40000"/>
            <a:hueOff val="0"/>
            <a:satOff val="0"/>
            <a:lumOff val="0"/>
            <a:alphaOff val="0"/>
          </a:srgbClr>
        </a:solidFill>
        <a:ln w="9525" cap="flat" cmpd="sng" algn="ctr">
          <a:solidFill>
            <a:srgbClr val="C0504D">
              <a:alpha val="90000"/>
              <a:tint val="4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endParaRPr lang="el-GR" sz="1800" dirty="0">
            <a:solidFill>
              <a:sysClr val="windowText" lastClr="000000">
                <a:hueOff val="0"/>
                <a:satOff val="0"/>
                <a:lumOff val="0"/>
                <a:alphaOff val="0"/>
              </a:sysClr>
            </a:solidFill>
            <a:latin typeface="Arial" pitchFamily="34" charset="0"/>
            <a:ea typeface="+mn-ea"/>
            <a:cs typeface="Arial" pitchFamily="34" charset="0"/>
          </a:endParaRPr>
        </a:p>
      </dgm:t>
    </dgm:pt>
    <dgm:pt modelId="{26F00341-A4BA-41E3-8CA4-99B4F11FFA8F}" type="parTrans" cxnId="{7A4B2722-D05D-42F7-A43D-3D01C92CA677}">
      <dgm:prSet/>
      <dgm:spPr/>
      <dgm:t>
        <a:bodyPr/>
        <a:lstStyle/>
        <a:p>
          <a:endParaRPr lang="en-US"/>
        </a:p>
      </dgm:t>
    </dgm:pt>
    <dgm:pt modelId="{26D4F8A5-A259-4C83-934A-E480AF8E2CF4}" type="sibTrans" cxnId="{7A4B2722-D05D-42F7-A43D-3D01C92CA677}">
      <dgm:prSet/>
      <dgm:spPr/>
      <dgm:t>
        <a:bodyPr/>
        <a:lstStyle/>
        <a:p>
          <a:endParaRPr lang="en-US"/>
        </a:p>
      </dgm:t>
    </dgm:pt>
    <dgm:pt modelId="{7884EE36-A4A1-44FB-BA45-A67BD4D3851F}">
      <dgm:prSet custT="1"/>
      <dgm:spPr>
        <a:xfrm>
          <a:off x="3613869" y="661150"/>
          <a:ext cx="3167211" cy="2594024"/>
        </a:xfrm>
        <a:solidFill>
          <a:srgbClr val="C0504D">
            <a:alpha val="90000"/>
            <a:tint val="40000"/>
            <a:hueOff val="0"/>
            <a:satOff val="0"/>
            <a:lumOff val="0"/>
            <a:alphaOff val="0"/>
          </a:srgbClr>
        </a:solidFill>
        <a:ln w="9525" cap="flat" cmpd="sng" algn="ctr">
          <a:solidFill>
            <a:srgbClr val="C0504D">
              <a:alpha val="90000"/>
              <a:tint val="4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endParaRPr lang="el-GR" sz="1800" dirty="0">
            <a:solidFill>
              <a:sysClr val="windowText" lastClr="000000">
                <a:hueOff val="0"/>
                <a:satOff val="0"/>
                <a:lumOff val="0"/>
                <a:alphaOff val="0"/>
              </a:sysClr>
            </a:solidFill>
            <a:latin typeface="Arial" pitchFamily="34" charset="0"/>
            <a:ea typeface="+mn-ea"/>
            <a:cs typeface="Arial" pitchFamily="34" charset="0"/>
          </a:endParaRPr>
        </a:p>
      </dgm:t>
    </dgm:pt>
    <dgm:pt modelId="{07D4C805-FD2E-43C1-B55A-8E5E8CA03ACE}" type="parTrans" cxnId="{A3C5F517-2CE4-4B5B-8113-4F4B0109A249}">
      <dgm:prSet/>
      <dgm:spPr/>
      <dgm:t>
        <a:bodyPr/>
        <a:lstStyle/>
        <a:p>
          <a:endParaRPr lang="en-US"/>
        </a:p>
      </dgm:t>
    </dgm:pt>
    <dgm:pt modelId="{D58F8C4B-22D1-48C4-A0CA-FA5599F51702}" type="sibTrans" cxnId="{A3C5F517-2CE4-4B5B-8113-4F4B0109A249}">
      <dgm:prSet/>
      <dgm:spPr/>
      <dgm:t>
        <a:bodyPr/>
        <a:lstStyle/>
        <a:p>
          <a:endParaRPr lang="en-US"/>
        </a:p>
      </dgm:t>
    </dgm:pt>
    <dgm:pt modelId="{4A0950DC-5B04-4003-890C-CEB063D5E793}">
      <dgm:prSet custT="1"/>
      <dgm:spPr>
        <a:xfrm>
          <a:off x="7224490" y="661150"/>
          <a:ext cx="3167211" cy="2594024"/>
        </a:xfrm>
        <a:solidFill>
          <a:srgbClr val="C0504D">
            <a:alpha val="90000"/>
            <a:tint val="40000"/>
            <a:hueOff val="0"/>
            <a:satOff val="0"/>
            <a:lumOff val="0"/>
            <a:alphaOff val="0"/>
          </a:srgbClr>
        </a:solidFill>
        <a:ln w="9525" cap="flat" cmpd="sng" algn="ctr">
          <a:solidFill>
            <a:srgbClr val="C0504D">
              <a:alpha val="90000"/>
              <a:tint val="4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r>
            <a:rPr lang="el-GR" sz="1800" dirty="0" smtClean="0">
              <a:solidFill>
                <a:sysClr val="windowText" lastClr="000000">
                  <a:hueOff val="0"/>
                  <a:satOff val="0"/>
                  <a:lumOff val="0"/>
                  <a:alphaOff val="0"/>
                </a:sysClr>
              </a:solidFill>
              <a:latin typeface="Arial" pitchFamily="34" charset="0"/>
              <a:ea typeface="+mn-ea"/>
              <a:cs typeface="Arial" pitchFamily="34" charset="0"/>
            </a:rPr>
            <a:t>Αδυναμία να προάγουν την ασφάλεια στο διαδίκτυο</a:t>
          </a:r>
          <a:endParaRPr lang="el-GR" sz="1800" dirty="0">
            <a:solidFill>
              <a:sysClr val="windowText" lastClr="000000">
                <a:hueOff val="0"/>
                <a:satOff val="0"/>
                <a:lumOff val="0"/>
                <a:alphaOff val="0"/>
              </a:sysClr>
            </a:solidFill>
            <a:latin typeface="Arial" pitchFamily="34" charset="0"/>
            <a:ea typeface="+mn-ea"/>
            <a:cs typeface="Arial" pitchFamily="34" charset="0"/>
          </a:endParaRPr>
        </a:p>
      </dgm:t>
    </dgm:pt>
    <dgm:pt modelId="{6E873693-618D-4529-8ACD-121691C31CA7}" type="parTrans" cxnId="{1129C325-C7D3-4956-8658-8779516043B0}">
      <dgm:prSet/>
      <dgm:spPr/>
      <dgm:t>
        <a:bodyPr/>
        <a:lstStyle/>
        <a:p>
          <a:endParaRPr lang="en-US"/>
        </a:p>
      </dgm:t>
    </dgm:pt>
    <dgm:pt modelId="{9247F418-064A-42C0-BA93-6DEBDA247729}" type="sibTrans" cxnId="{1129C325-C7D3-4956-8658-8779516043B0}">
      <dgm:prSet/>
      <dgm:spPr/>
      <dgm:t>
        <a:bodyPr/>
        <a:lstStyle/>
        <a:p>
          <a:endParaRPr lang="en-US"/>
        </a:p>
      </dgm:t>
    </dgm:pt>
    <dgm:pt modelId="{D504FC25-0359-412E-BF3D-2C5878DBC07F}">
      <dgm:prSet custT="1"/>
      <dgm:spPr>
        <a:xfrm>
          <a:off x="7224490" y="661150"/>
          <a:ext cx="3167211" cy="2594024"/>
        </a:xfrm>
        <a:solidFill>
          <a:srgbClr val="C0504D">
            <a:alpha val="90000"/>
            <a:tint val="40000"/>
            <a:hueOff val="0"/>
            <a:satOff val="0"/>
            <a:lumOff val="0"/>
            <a:alphaOff val="0"/>
          </a:srgbClr>
        </a:solidFill>
        <a:ln w="9525" cap="flat" cmpd="sng" algn="ctr">
          <a:solidFill>
            <a:srgbClr val="C0504D">
              <a:alpha val="90000"/>
              <a:tint val="4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endParaRPr lang="el-GR" sz="1800" dirty="0">
            <a:solidFill>
              <a:sysClr val="windowText" lastClr="000000">
                <a:hueOff val="0"/>
                <a:satOff val="0"/>
                <a:lumOff val="0"/>
                <a:alphaOff val="0"/>
              </a:sysClr>
            </a:solidFill>
            <a:latin typeface="Arial" pitchFamily="34" charset="0"/>
            <a:ea typeface="+mn-ea"/>
            <a:cs typeface="Arial" pitchFamily="34" charset="0"/>
          </a:endParaRPr>
        </a:p>
      </dgm:t>
    </dgm:pt>
    <dgm:pt modelId="{A30F2B62-2FE0-4CC1-9B59-6D89EEEDAFB0}" type="parTrans" cxnId="{EBF5E142-1049-4F6A-91CE-65075F80BA4F}">
      <dgm:prSet/>
      <dgm:spPr/>
      <dgm:t>
        <a:bodyPr/>
        <a:lstStyle/>
        <a:p>
          <a:endParaRPr lang="en-US"/>
        </a:p>
      </dgm:t>
    </dgm:pt>
    <dgm:pt modelId="{6ACDC592-3B2C-442A-BF63-80A9BB3C2FD3}" type="sibTrans" cxnId="{EBF5E142-1049-4F6A-91CE-65075F80BA4F}">
      <dgm:prSet/>
      <dgm:spPr/>
      <dgm:t>
        <a:bodyPr/>
        <a:lstStyle/>
        <a:p>
          <a:endParaRPr lang="en-US"/>
        </a:p>
      </dgm:t>
    </dgm:pt>
    <dgm:pt modelId="{A1897751-DA10-43E2-8385-9354157A5122}" type="pres">
      <dgm:prSet presAssocID="{8493D2E3-1434-4D60-8A83-BDDF2A7D8C8E}" presName="Name0" presStyleCnt="0">
        <dgm:presLayoutVars>
          <dgm:dir/>
          <dgm:animLvl val="lvl"/>
          <dgm:resizeHandles val="exact"/>
        </dgm:presLayoutVars>
      </dgm:prSet>
      <dgm:spPr/>
      <dgm:t>
        <a:bodyPr/>
        <a:lstStyle/>
        <a:p>
          <a:endParaRPr lang="en-US"/>
        </a:p>
      </dgm:t>
    </dgm:pt>
    <dgm:pt modelId="{5414479B-67E4-44B2-A0DE-A01CEE196AFB}" type="pres">
      <dgm:prSet presAssocID="{A5F8543E-9962-499C-A58B-DCC9467F935F}" presName="composite" presStyleCnt="0"/>
      <dgm:spPr/>
    </dgm:pt>
    <dgm:pt modelId="{E15DDF63-E973-4191-9FBF-3673FD20C844}" type="pres">
      <dgm:prSet presAssocID="{A5F8543E-9962-499C-A58B-DCC9467F935F}" presName="parTx" presStyleLbl="alignNode1" presStyleIdx="0" presStyleCnt="3">
        <dgm:presLayoutVars>
          <dgm:chMax val="0"/>
          <dgm:chPref val="0"/>
          <dgm:bulletEnabled val="1"/>
        </dgm:presLayoutVars>
      </dgm:prSet>
      <dgm:spPr>
        <a:prstGeom prst="rect">
          <a:avLst/>
        </a:prstGeom>
      </dgm:spPr>
      <dgm:t>
        <a:bodyPr/>
        <a:lstStyle/>
        <a:p>
          <a:endParaRPr lang="el-GR"/>
        </a:p>
      </dgm:t>
    </dgm:pt>
    <dgm:pt modelId="{29EA7527-CAA6-4BB7-AC4A-2210F38DB8E5}" type="pres">
      <dgm:prSet presAssocID="{A5F8543E-9962-499C-A58B-DCC9467F935F}" presName="desTx" presStyleLbl="alignAccFollowNode1" presStyleIdx="0" presStyleCnt="3">
        <dgm:presLayoutVars>
          <dgm:bulletEnabled val="1"/>
        </dgm:presLayoutVars>
      </dgm:prSet>
      <dgm:spPr>
        <a:prstGeom prst="rect">
          <a:avLst/>
        </a:prstGeom>
      </dgm:spPr>
      <dgm:t>
        <a:bodyPr/>
        <a:lstStyle/>
        <a:p>
          <a:endParaRPr lang="el-GR"/>
        </a:p>
      </dgm:t>
    </dgm:pt>
    <dgm:pt modelId="{81211A6A-DF9B-4C87-93B5-F5F3BF9EF59B}" type="pres">
      <dgm:prSet presAssocID="{8D59880A-AC45-41AE-BDC9-4F34342ED43A}" presName="space" presStyleCnt="0"/>
      <dgm:spPr/>
    </dgm:pt>
    <dgm:pt modelId="{4A4D5F49-0C00-467C-94BE-61B3DFF462B0}" type="pres">
      <dgm:prSet presAssocID="{723D48A6-EB7A-4A6A-A8AF-A1DB68F368C0}" presName="composite" presStyleCnt="0"/>
      <dgm:spPr/>
    </dgm:pt>
    <dgm:pt modelId="{8EC0DD9E-3DEE-44C8-99E7-A0A05B6D857F}" type="pres">
      <dgm:prSet presAssocID="{723D48A6-EB7A-4A6A-A8AF-A1DB68F368C0}" presName="parTx" presStyleLbl="alignNode1" presStyleIdx="1" presStyleCnt="3">
        <dgm:presLayoutVars>
          <dgm:chMax val="0"/>
          <dgm:chPref val="0"/>
          <dgm:bulletEnabled val="1"/>
        </dgm:presLayoutVars>
      </dgm:prSet>
      <dgm:spPr>
        <a:prstGeom prst="rect">
          <a:avLst/>
        </a:prstGeom>
      </dgm:spPr>
      <dgm:t>
        <a:bodyPr/>
        <a:lstStyle/>
        <a:p>
          <a:endParaRPr lang="el-GR"/>
        </a:p>
      </dgm:t>
    </dgm:pt>
    <dgm:pt modelId="{A670DF13-E272-4DBF-ACA0-71F5821B24DE}" type="pres">
      <dgm:prSet presAssocID="{723D48A6-EB7A-4A6A-A8AF-A1DB68F368C0}" presName="desTx" presStyleLbl="alignAccFollowNode1" presStyleIdx="1" presStyleCnt="3">
        <dgm:presLayoutVars>
          <dgm:bulletEnabled val="1"/>
        </dgm:presLayoutVars>
      </dgm:prSet>
      <dgm:spPr>
        <a:prstGeom prst="rect">
          <a:avLst/>
        </a:prstGeom>
      </dgm:spPr>
      <dgm:t>
        <a:bodyPr/>
        <a:lstStyle/>
        <a:p>
          <a:endParaRPr lang="el-GR"/>
        </a:p>
      </dgm:t>
    </dgm:pt>
    <dgm:pt modelId="{61CA960A-FE89-40B0-9FC7-F47806814373}" type="pres">
      <dgm:prSet presAssocID="{53EC894F-1C3C-4C2C-A355-AEB9F6756D44}" presName="space" presStyleCnt="0"/>
      <dgm:spPr/>
    </dgm:pt>
    <dgm:pt modelId="{EB51E931-F414-4DE4-9275-D2EA7F67A405}" type="pres">
      <dgm:prSet presAssocID="{26FCD5FC-6ECF-4C4D-A6B5-58FF77432DC3}" presName="composite" presStyleCnt="0"/>
      <dgm:spPr/>
    </dgm:pt>
    <dgm:pt modelId="{4734E5F4-3954-41CF-B2ED-A57AD3118BB1}" type="pres">
      <dgm:prSet presAssocID="{26FCD5FC-6ECF-4C4D-A6B5-58FF77432DC3}" presName="parTx" presStyleLbl="alignNode1" presStyleIdx="2" presStyleCnt="3">
        <dgm:presLayoutVars>
          <dgm:chMax val="0"/>
          <dgm:chPref val="0"/>
          <dgm:bulletEnabled val="1"/>
        </dgm:presLayoutVars>
      </dgm:prSet>
      <dgm:spPr>
        <a:prstGeom prst="rect">
          <a:avLst/>
        </a:prstGeom>
      </dgm:spPr>
      <dgm:t>
        <a:bodyPr/>
        <a:lstStyle/>
        <a:p>
          <a:endParaRPr lang="el-GR"/>
        </a:p>
      </dgm:t>
    </dgm:pt>
    <dgm:pt modelId="{EE2DF9A3-4C48-43BC-B1D5-074A142CA856}" type="pres">
      <dgm:prSet presAssocID="{26FCD5FC-6ECF-4C4D-A6B5-58FF77432DC3}" presName="desTx" presStyleLbl="alignAccFollowNode1" presStyleIdx="2" presStyleCnt="3">
        <dgm:presLayoutVars>
          <dgm:bulletEnabled val="1"/>
        </dgm:presLayoutVars>
      </dgm:prSet>
      <dgm:spPr>
        <a:prstGeom prst="rect">
          <a:avLst/>
        </a:prstGeom>
      </dgm:spPr>
      <dgm:t>
        <a:bodyPr/>
        <a:lstStyle/>
        <a:p>
          <a:endParaRPr lang="el-GR"/>
        </a:p>
      </dgm:t>
    </dgm:pt>
  </dgm:ptLst>
  <dgm:cxnLst>
    <dgm:cxn modelId="{93E0787E-7728-4499-BB7B-F3A7B7CFADF1}" type="presOf" srcId="{1AC3E343-D1FD-480F-8EAD-FA107013590D}" destId="{A670DF13-E272-4DBF-ACA0-71F5821B24DE}" srcOrd="0" destOrd="1" presId="urn:microsoft.com/office/officeart/2005/8/layout/hList1"/>
    <dgm:cxn modelId="{836F14A2-C678-467A-B907-3FAE33F76F6B}" type="presOf" srcId="{26FCD5FC-6ECF-4C4D-A6B5-58FF77432DC3}" destId="{4734E5F4-3954-41CF-B2ED-A57AD3118BB1}" srcOrd="0" destOrd="0" presId="urn:microsoft.com/office/officeart/2005/8/layout/hList1"/>
    <dgm:cxn modelId="{9D9D6EB9-5C76-48C6-9A05-B8ABF8C0A3FD}" type="presOf" srcId="{0A0E86E5-0D44-4637-86E1-C361A73E6AB0}" destId="{EE2DF9A3-4C48-43BC-B1D5-074A142CA856}" srcOrd="0" destOrd="2" presId="urn:microsoft.com/office/officeart/2005/8/layout/hList1"/>
    <dgm:cxn modelId="{1E8AD10E-6816-4E95-868C-E94F6A14871F}" srcId="{8493D2E3-1434-4D60-8A83-BDDF2A7D8C8E}" destId="{26FCD5FC-6ECF-4C4D-A6B5-58FF77432DC3}" srcOrd="2" destOrd="0" parTransId="{DA395427-57FA-4B2D-9610-176060EF398D}" sibTransId="{E0E15A71-E829-4669-8F4F-80EEA7FDED9C}"/>
    <dgm:cxn modelId="{A3C5F517-2CE4-4B5B-8113-4F4B0109A249}" srcId="{723D48A6-EB7A-4A6A-A8AF-A1DB68F368C0}" destId="{7884EE36-A4A1-44FB-BA45-A67BD4D3851F}" srcOrd="2" destOrd="0" parTransId="{07D4C805-FD2E-43C1-B55A-8E5E8CA03ACE}" sibTransId="{D58F8C4B-22D1-48C4-A0CA-FA5599F51702}"/>
    <dgm:cxn modelId="{CBF2EC58-CF28-4050-9964-9706DF6B5F9D}" srcId="{A5F8543E-9962-499C-A58B-DCC9467F935F}" destId="{F3BBDBAD-A765-4F70-8326-7B12CCB448BE}" srcOrd="0" destOrd="0" parTransId="{0D35E3C9-4EB7-42C4-A846-B19DDFCED5A1}" sibTransId="{1D35D683-8B30-4B87-8EE9-A7C5F854C8A2}"/>
    <dgm:cxn modelId="{BFB7A8C2-CEFD-45AD-A5D2-917A0F7C5179}" type="presOf" srcId="{723D48A6-EB7A-4A6A-A8AF-A1DB68F368C0}" destId="{8EC0DD9E-3DEE-44C8-99E7-A0A05B6D857F}" srcOrd="0" destOrd="0" presId="urn:microsoft.com/office/officeart/2005/8/layout/hList1"/>
    <dgm:cxn modelId="{349C5578-C0DD-4622-B348-2BDCC9FBEBBD}" type="presOf" srcId="{761E66CE-10D6-431C-8FF8-85DB4F5B31E9}" destId="{29EA7527-CAA6-4BB7-AC4A-2210F38DB8E5}" srcOrd="0" destOrd="1" presId="urn:microsoft.com/office/officeart/2005/8/layout/hList1"/>
    <dgm:cxn modelId="{1129C325-C7D3-4956-8658-8779516043B0}" srcId="{26FCD5FC-6ECF-4C4D-A6B5-58FF77432DC3}" destId="{4A0950DC-5B04-4003-890C-CEB063D5E793}" srcOrd="0" destOrd="0" parTransId="{6E873693-618D-4529-8ACD-121691C31CA7}" sibTransId="{9247F418-064A-42C0-BA93-6DEBDA247729}"/>
    <dgm:cxn modelId="{BBBDAA6D-988C-42A8-9B47-D1A2CB517572}" srcId="{A5F8543E-9962-499C-A58B-DCC9467F935F}" destId="{14593DE5-DB11-4E35-996B-2BE417F46CE5}" srcOrd="3" destOrd="0" parTransId="{0BC90D01-9C57-4B4F-B677-C9F650A6D645}" sibTransId="{722826CC-E960-4F4C-8F63-8701B1F8EB6D}"/>
    <dgm:cxn modelId="{2568EBA8-B5A4-4FE7-AF49-CC3D7623242D}" srcId="{8493D2E3-1434-4D60-8A83-BDDF2A7D8C8E}" destId="{723D48A6-EB7A-4A6A-A8AF-A1DB68F368C0}" srcOrd="1" destOrd="0" parTransId="{F65ACB8F-60FC-4B08-BFC4-548DFDC2ADBE}" sibTransId="{53EC894F-1C3C-4C2C-A355-AEB9F6756D44}"/>
    <dgm:cxn modelId="{496B7FA3-E1D3-4D19-9BE8-0DFBA089DEC2}" type="presOf" srcId="{5E7AF4D5-192B-4202-A933-4864C25DEDAC}" destId="{A670DF13-E272-4DBF-ACA0-71F5821B24DE}" srcOrd="0" destOrd="3" presId="urn:microsoft.com/office/officeart/2005/8/layout/hList1"/>
    <dgm:cxn modelId="{0F443055-78D5-4E5B-BCB7-768BA1F409D8}" type="presOf" srcId="{14593DE5-DB11-4E35-996B-2BE417F46CE5}" destId="{29EA7527-CAA6-4BB7-AC4A-2210F38DB8E5}" srcOrd="0" destOrd="3" presId="urn:microsoft.com/office/officeart/2005/8/layout/hList1"/>
    <dgm:cxn modelId="{95F4EEA3-540E-4A70-B5D2-6475FFDF5E1F}" type="presOf" srcId="{A5F8543E-9962-499C-A58B-DCC9467F935F}" destId="{E15DDF63-E973-4191-9FBF-3673FD20C844}" srcOrd="0" destOrd="0" presId="urn:microsoft.com/office/officeart/2005/8/layout/hList1"/>
    <dgm:cxn modelId="{E32856EA-9D33-46C2-968D-1539B896C32D}" type="presOf" srcId="{BE513537-B92D-415F-BE6E-ED9DCDF3A170}" destId="{29EA7527-CAA6-4BB7-AC4A-2210F38DB8E5}" srcOrd="0" destOrd="2" presId="urn:microsoft.com/office/officeart/2005/8/layout/hList1"/>
    <dgm:cxn modelId="{EBF5E142-1049-4F6A-91CE-65075F80BA4F}" srcId="{26FCD5FC-6ECF-4C4D-A6B5-58FF77432DC3}" destId="{D504FC25-0359-412E-BF3D-2C5878DBC07F}" srcOrd="1" destOrd="0" parTransId="{A30F2B62-2FE0-4CC1-9B59-6D89EEEDAFB0}" sibTransId="{6ACDC592-3B2C-442A-BF63-80A9BB3C2FD3}"/>
    <dgm:cxn modelId="{0D3CE83F-738E-4239-8622-5AFA6CE4C770}" type="presOf" srcId="{4A0950DC-5B04-4003-890C-CEB063D5E793}" destId="{EE2DF9A3-4C48-43BC-B1D5-074A142CA856}" srcOrd="0" destOrd="0" presId="urn:microsoft.com/office/officeart/2005/8/layout/hList1"/>
    <dgm:cxn modelId="{D66E9EB1-ED57-41E0-9D52-C43792C069F1}" srcId="{26FCD5FC-6ECF-4C4D-A6B5-58FF77432DC3}" destId="{0A0E86E5-0D44-4637-86E1-C361A73E6AB0}" srcOrd="2" destOrd="0" parTransId="{11343353-9661-4407-858E-E3E921D04053}" sibTransId="{CF729005-C468-41E4-9AA2-3B58D9079D53}"/>
    <dgm:cxn modelId="{1D4023DB-F38C-4B69-AADD-5D276609C0D4}" type="presOf" srcId="{66D4DBBE-565A-4714-B7D8-422942835531}" destId="{A670DF13-E272-4DBF-ACA0-71F5821B24DE}" srcOrd="0" destOrd="0" presId="urn:microsoft.com/office/officeart/2005/8/layout/hList1"/>
    <dgm:cxn modelId="{61EE5A3F-07BE-4A8C-A4BC-82295FE994FF}" srcId="{8493D2E3-1434-4D60-8A83-BDDF2A7D8C8E}" destId="{A5F8543E-9962-499C-A58B-DCC9467F935F}" srcOrd="0" destOrd="0" parTransId="{58EFAC8A-4984-44E1-8522-BECE82478EF4}" sibTransId="{8D59880A-AC45-41AE-BDC9-4F34342ED43A}"/>
    <dgm:cxn modelId="{480F92C8-BDC9-4999-BFF5-727C645A7930}" type="presOf" srcId="{F3BBDBAD-A765-4F70-8326-7B12CCB448BE}" destId="{29EA7527-CAA6-4BB7-AC4A-2210F38DB8E5}" srcOrd="0" destOrd="0" presId="urn:microsoft.com/office/officeart/2005/8/layout/hList1"/>
    <dgm:cxn modelId="{C9448D11-30C3-4499-9CC0-DC9426AD9484}" type="presOf" srcId="{D504FC25-0359-412E-BF3D-2C5878DBC07F}" destId="{EE2DF9A3-4C48-43BC-B1D5-074A142CA856}" srcOrd="0" destOrd="1" presId="urn:microsoft.com/office/officeart/2005/8/layout/hList1"/>
    <dgm:cxn modelId="{05A1DDD5-F1EA-44FC-86C1-DFEE46B423A3}" type="presOf" srcId="{7884EE36-A4A1-44FB-BA45-A67BD4D3851F}" destId="{A670DF13-E272-4DBF-ACA0-71F5821B24DE}" srcOrd="0" destOrd="2" presId="urn:microsoft.com/office/officeart/2005/8/layout/hList1"/>
    <dgm:cxn modelId="{5F3BD766-031A-4A4C-BB73-79AB1292BBE4}" srcId="{A5F8543E-9962-499C-A58B-DCC9467F935F}" destId="{BE513537-B92D-415F-BE6E-ED9DCDF3A170}" srcOrd="2" destOrd="0" parTransId="{BD592E2C-73AB-40EC-8A95-CFFB13150DF8}" sibTransId="{4D5E9BB2-90EA-410B-BB2D-0F35420F1C2F}"/>
    <dgm:cxn modelId="{20F04388-C4C3-46AC-8265-0B2E2BEA5D67}" srcId="{723D48A6-EB7A-4A6A-A8AF-A1DB68F368C0}" destId="{1AC3E343-D1FD-480F-8EAD-FA107013590D}" srcOrd="1" destOrd="0" parTransId="{86FC99ED-1EFE-4852-94BD-AF49DE54F113}" sibTransId="{A15ADAD0-9AEE-4D3D-80A2-395E16AB85EB}"/>
    <dgm:cxn modelId="{ACEB8E5F-CEF9-443D-AB57-943CE365D2BC}" type="presOf" srcId="{8493D2E3-1434-4D60-8A83-BDDF2A7D8C8E}" destId="{A1897751-DA10-43E2-8385-9354157A5122}" srcOrd="0" destOrd="0" presId="urn:microsoft.com/office/officeart/2005/8/layout/hList1"/>
    <dgm:cxn modelId="{84E57DB8-678A-4FDF-ABB3-39092F291309}" srcId="{A5F8543E-9962-499C-A58B-DCC9467F935F}" destId="{761E66CE-10D6-431C-8FF8-85DB4F5B31E9}" srcOrd="1" destOrd="0" parTransId="{12150DC0-DF75-4E28-868F-DA4303B7634C}" sibTransId="{8803C5FD-060F-4B70-BFB4-9B429E8D76BF}"/>
    <dgm:cxn modelId="{7A4B2722-D05D-42F7-A43D-3D01C92CA677}" srcId="{723D48A6-EB7A-4A6A-A8AF-A1DB68F368C0}" destId="{66D4DBBE-565A-4714-B7D8-422942835531}" srcOrd="0" destOrd="0" parTransId="{26F00341-A4BA-41E3-8CA4-99B4F11FFA8F}" sibTransId="{26D4F8A5-A259-4C83-934A-E480AF8E2CF4}"/>
    <dgm:cxn modelId="{026F68BB-8017-4E38-B0B4-F2CE4F29123A}" srcId="{723D48A6-EB7A-4A6A-A8AF-A1DB68F368C0}" destId="{5E7AF4D5-192B-4202-A933-4864C25DEDAC}" srcOrd="3" destOrd="0" parTransId="{95F2DFF1-AD35-49E0-8B8B-41B4B6E492AF}" sibTransId="{D043FC99-7780-4E7D-BE3D-E0587DBFE5BF}"/>
    <dgm:cxn modelId="{7A75C37D-4282-4F3B-BEBA-9585E8105C91}" type="presParOf" srcId="{A1897751-DA10-43E2-8385-9354157A5122}" destId="{5414479B-67E4-44B2-A0DE-A01CEE196AFB}" srcOrd="0" destOrd="0" presId="urn:microsoft.com/office/officeart/2005/8/layout/hList1"/>
    <dgm:cxn modelId="{469F5044-A834-40AD-A67A-08EBB90A9E47}" type="presParOf" srcId="{5414479B-67E4-44B2-A0DE-A01CEE196AFB}" destId="{E15DDF63-E973-4191-9FBF-3673FD20C844}" srcOrd="0" destOrd="0" presId="urn:microsoft.com/office/officeart/2005/8/layout/hList1"/>
    <dgm:cxn modelId="{DDA54C75-E458-4D5A-A256-3EAD71F11CE2}" type="presParOf" srcId="{5414479B-67E4-44B2-A0DE-A01CEE196AFB}" destId="{29EA7527-CAA6-4BB7-AC4A-2210F38DB8E5}" srcOrd="1" destOrd="0" presId="urn:microsoft.com/office/officeart/2005/8/layout/hList1"/>
    <dgm:cxn modelId="{5FA14464-51A3-4D02-B68A-E72C971592B8}" type="presParOf" srcId="{A1897751-DA10-43E2-8385-9354157A5122}" destId="{81211A6A-DF9B-4C87-93B5-F5F3BF9EF59B}" srcOrd="1" destOrd="0" presId="urn:microsoft.com/office/officeart/2005/8/layout/hList1"/>
    <dgm:cxn modelId="{DCC58239-B192-4850-B774-8B437EF1C5A8}" type="presParOf" srcId="{A1897751-DA10-43E2-8385-9354157A5122}" destId="{4A4D5F49-0C00-467C-94BE-61B3DFF462B0}" srcOrd="2" destOrd="0" presId="urn:microsoft.com/office/officeart/2005/8/layout/hList1"/>
    <dgm:cxn modelId="{8EE20673-9B48-4A16-BA42-083D11BE99C1}" type="presParOf" srcId="{4A4D5F49-0C00-467C-94BE-61B3DFF462B0}" destId="{8EC0DD9E-3DEE-44C8-99E7-A0A05B6D857F}" srcOrd="0" destOrd="0" presId="urn:microsoft.com/office/officeart/2005/8/layout/hList1"/>
    <dgm:cxn modelId="{72D7C5FB-CDA4-42BE-9775-00D20E01A1E6}" type="presParOf" srcId="{4A4D5F49-0C00-467C-94BE-61B3DFF462B0}" destId="{A670DF13-E272-4DBF-ACA0-71F5821B24DE}" srcOrd="1" destOrd="0" presId="urn:microsoft.com/office/officeart/2005/8/layout/hList1"/>
    <dgm:cxn modelId="{4436B6C0-2963-448E-A766-93F71D95D732}" type="presParOf" srcId="{A1897751-DA10-43E2-8385-9354157A5122}" destId="{61CA960A-FE89-40B0-9FC7-F47806814373}" srcOrd="3" destOrd="0" presId="urn:microsoft.com/office/officeart/2005/8/layout/hList1"/>
    <dgm:cxn modelId="{0C4FCA70-0976-4EA4-8F01-F40B678CAC6B}" type="presParOf" srcId="{A1897751-DA10-43E2-8385-9354157A5122}" destId="{EB51E931-F414-4DE4-9275-D2EA7F67A405}" srcOrd="4" destOrd="0" presId="urn:microsoft.com/office/officeart/2005/8/layout/hList1"/>
    <dgm:cxn modelId="{5ADBD2FE-689E-4B43-8EFF-4E5D4F81CAEF}" type="presParOf" srcId="{EB51E931-F414-4DE4-9275-D2EA7F67A405}" destId="{4734E5F4-3954-41CF-B2ED-A57AD3118BB1}" srcOrd="0" destOrd="0" presId="urn:microsoft.com/office/officeart/2005/8/layout/hList1"/>
    <dgm:cxn modelId="{0190BB87-38D5-4E0D-BE12-11013C5F3AD6}" type="presParOf" srcId="{EB51E931-F414-4DE4-9275-D2EA7F67A405}" destId="{EE2DF9A3-4C48-43BC-B1D5-074A142CA85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DCBF9F7-B9BC-4041-8147-E567EEB2F7A4}" type="doc">
      <dgm:prSet loTypeId="urn:microsoft.com/office/officeart/2005/8/layout/chevron2" loCatId="process" qsTypeId="urn:microsoft.com/office/officeart/2005/8/quickstyle/3d1" qsCatId="3D" csTypeId="urn:microsoft.com/office/officeart/2005/8/colors/accent2_3" csCatId="accent2" phldr="1"/>
      <dgm:spPr/>
      <dgm:t>
        <a:bodyPr/>
        <a:lstStyle/>
        <a:p>
          <a:endParaRPr lang="el-GR"/>
        </a:p>
      </dgm:t>
    </dgm:pt>
    <dgm:pt modelId="{7E5868B7-1E46-491C-8789-BB1F9C694A5A}">
      <dgm:prSet phldrT="[Κείμενο]" custT="1"/>
      <dgm:spPr>
        <a:xfrm rot="5400000">
          <a:off x="-185364" y="187382"/>
          <a:ext cx="1235763" cy="865034"/>
        </a:xfrm>
        <a:gradFill rotWithShape="0">
          <a:gsLst>
            <a:gs pos="0">
              <a:srgbClr val="C0504D">
                <a:shade val="80000"/>
                <a:hueOff val="0"/>
                <a:satOff val="0"/>
                <a:lumOff val="0"/>
                <a:alphaOff val="0"/>
                <a:shade val="51000"/>
                <a:satMod val="130000"/>
              </a:srgbClr>
            </a:gs>
            <a:gs pos="80000">
              <a:srgbClr val="C0504D">
                <a:shade val="80000"/>
                <a:hueOff val="0"/>
                <a:satOff val="0"/>
                <a:lumOff val="0"/>
                <a:alphaOff val="0"/>
                <a:shade val="93000"/>
                <a:satMod val="130000"/>
              </a:srgbClr>
            </a:gs>
            <a:gs pos="100000">
              <a:srgbClr val="C0504D">
                <a:shade val="80000"/>
                <a:hueOff val="0"/>
                <a:satOff val="0"/>
                <a:lumOff val="0"/>
                <a:alphaOff val="0"/>
                <a:shade val="94000"/>
                <a:satMod val="135000"/>
              </a:srgbClr>
            </a:gs>
          </a:gsLst>
          <a:lin ang="16200000" scaled="0"/>
        </a:gradFill>
        <a:ln w="9525" cap="flat" cmpd="sng" algn="ctr">
          <a:solidFill>
            <a:srgbClr val="C0504D">
              <a:shade val="8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l-GR" sz="1050" dirty="0" smtClean="0">
              <a:solidFill>
                <a:sysClr val="window" lastClr="FFFFFF"/>
              </a:solidFill>
              <a:latin typeface="Arial" pitchFamily="34" charset="0"/>
              <a:ea typeface="+mn-ea"/>
              <a:cs typeface="Arial" pitchFamily="34" charset="0"/>
            </a:rPr>
            <a:t>ΗΛ/ΝΙΚΗ ΑΛΛΗΛΟΓΡΑΦΙΑ</a:t>
          </a:r>
          <a:endParaRPr lang="el-GR" sz="1050" dirty="0">
            <a:solidFill>
              <a:sysClr val="window" lastClr="FFFFFF"/>
            </a:solidFill>
            <a:latin typeface="Arial" pitchFamily="34" charset="0"/>
            <a:ea typeface="+mn-ea"/>
            <a:cs typeface="Arial" pitchFamily="34" charset="0"/>
          </a:endParaRPr>
        </a:p>
      </dgm:t>
    </dgm:pt>
    <dgm:pt modelId="{A5F8B0FA-71C8-4AB9-BF86-D92F40FB6D64}" type="parTrans" cxnId="{6FEA3306-8CF1-4697-9E57-7ACF4C0E94D5}">
      <dgm:prSet/>
      <dgm:spPr/>
      <dgm:t>
        <a:bodyPr/>
        <a:lstStyle/>
        <a:p>
          <a:endParaRPr lang="el-GR"/>
        </a:p>
      </dgm:t>
    </dgm:pt>
    <dgm:pt modelId="{66A088A2-E5EE-41DD-994B-51884213AB30}" type="sibTrans" cxnId="{6FEA3306-8CF1-4697-9E57-7ACF4C0E94D5}">
      <dgm:prSet/>
      <dgm:spPr/>
      <dgm:t>
        <a:bodyPr/>
        <a:lstStyle/>
        <a:p>
          <a:endParaRPr lang="el-GR"/>
        </a:p>
      </dgm:t>
    </dgm:pt>
    <dgm:pt modelId="{F8692B9C-2455-485E-A61F-1A6D8B05757D}">
      <dgm:prSet phldrT="[Κείμενο]"/>
      <dgm:spPr>
        <a:xfrm rot="5400000">
          <a:off x="5228157" y="-4361105"/>
          <a:ext cx="803668" cy="9529915"/>
        </a:xfrm>
        <a:solidFill>
          <a:sysClr val="window" lastClr="FFFFFF">
            <a:alpha val="90000"/>
            <a:hueOff val="0"/>
            <a:satOff val="0"/>
            <a:lumOff val="0"/>
            <a:alphaOff val="0"/>
          </a:sysClr>
        </a:solidFill>
        <a:ln w="9525" cap="flat" cmpd="sng" algn="ctr">
          <a:solidFill>
            <a:srgbClr val="C0504D">
              <a:shade val="8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r>
            <a:rPr lang="el-GR" dirty="0" smtClean="0">
              <a:solidFill>
                <a:sysClr val="windowText" lastClr="000000">
                  <a:hueOff val="0"/>
                  <a:satOff val="0"/>
                  <a:lumOff val="0"/>
                  <a:alphaOff val="0"/>
                </a:sysClr>
              </a:solidFill>
              <a:latin typeface="Arial" pitchFamily="34" charset="0"/>
              <a:ea typeface="+mn-ea"/>
              <a:cs typeface="Arial" pitchFamily="34" charset="0"/>
            </a:rPr>
            <a:t>Κακόβουλα λογισμικά</a:t>
          </a:r>
          <a:endParaRPr lang="el-GR" dirty="0">
            <a:solidFill>
              <a:sysClr val="windowText" lastClr="000000">
                <a:hueOff val="0"/>
                <a:satOff val="0"/>
                <a:lumOff val="0"/>
                <a:alphaOff val="0"/>
              </a:sysClr>
            </a:solidFill>
            <a:latin typeface="Arial" pitchFamily="34" charset="0"/>
            <a:ea typeface="+mn-ea"/>
            <a:cs typeface="Arial" pitchFamily="34" charset="0"/>
          </a:endParaRPr>
        </a:p>
      </dgm:t>
    </dgm:pt>
    <dgm:pt modelId="{29B170F4-E70B-4A0B-95C7-B93AA20ED38C}" type="parTrans" cxnId="{D18A5CAE-30A6-4DA8-8FDE-10F8FF6EA1F4}">
      <dgm:prSet/>
      <dgm:spPr/>
      <dgm:t>
        <a:bodyPr/>
        <a:lstStyle/>
        <a:p>
          <a:endParaRPr lang="el-GR"/>
        </a:p>
      </dgm:t>
    </dgm:pt>
    <dgm:pt modelId="{4D82B37E-BACE-456E-929B-4D40D60312F5}" type="sibTrans" cxnId="{D18A5CAE-30A6-4DA8-8FDE-10F8FF6EA1F4}">
      <dgm:prSet/>
      <dgm:spPr/>
      <dgm:t>
        <a:bodyPr/>
        <a:lstStyle/>
        <a:p>
          <a:endParaRPr lang="el-GR"/>
        </a:p>
      </dgm:t>
    </dgm:pt>
    <dgm:pt modelId="{E9B736A9-8AA9-4753-A40A-F05173D0BC16}">
      <dgm:prSet phldrT="[Κείμενο]"/>
      <dgm:spPr>
        <a:xfrm rot="5400000">
          <a:off x="5228157" y="-4361105"/>
          <a:ext cx="803668" cy="9529915"/>
        </a:xfrm>
        <a:solidFill>
          <a:sysClr val="window" lastClr="FFFFFF">
            <a:alpha val="90000"/>
            <a:hueOff val="0"/>
            <a:satOff val="0"/>
            <a:lumOff val="0"/>
            <a:alphaOff val="0"/>
          </a:sysClr>
        </a:solidFill>
        <a:ln w="9525" cap="flat" cmpd="sng" algn="ctr">
          <a:solidFill>
            <a:srgbClr val="C0504D">
              <a:shade val="8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r>
            <a:rPr lang="el-GR" dirty="0" smtClean="0">
              <a:solidFill>
                <a:sysClr val="windowText" lastClr="000000">
                  <a:hueOff val="0"/>
                  <a:satOff val="0"/>
                  <a:lumOff val="0"/>
                  <a:alphaOff val="0"/>
                </a:sysClr>
              </a:solidFill>
              <a:latin typeface="Arial" pitchFamily="34" charset="0"/>
              <a:ea typeface="+mn-ea"/>
              <a:cs typeface="Arial" pitchFamily="34" charset="0"/>
            </a:rPr>
            <a:t>Ιοί</a:t>
          </a:r>
          <a:endParaRPr lang="el-GR" dirty="0">
            <a:solidFill>
              <a:sysClr val="windowText" lastClr="000000">
                <a:hueOff val="0"/>
                <a:satOff val="0"/>
                <a:lumOff val="0"/>
                <a:alphaOff val="0"/>
              </a:sysClr>
            </a:solidFill>
            <a:latin typeface="Arial" pitchFamily="34" charset="0"/>
            <a:ea typeface="+mn-ea"/>
            <a:cs typeface="Arial" pitchFamily="34" charset="0"/>
          </a:endParaRPr>
        </a:p>
      </dgm:t>
    </dgm:pt>
    <dgm:pt modelId="{9F043B9E-2ECA-4C88-A7CC-A0906F22C6D6}" type="parTrans" cxnId="{2BF28BDE-73C7-4CF9-8495-B26BF4FFCC3A}">
      <dgm:prSet/>
      <dgm:spPr/>
      <dgm:t>
        <a:bodyPr/>
        <a:lstStyle/>
        <a:p>
          <a:endParaRPr lang="el-GR"/>
        </a:p>
      </dgm:t>
    </dgm:pt>
    <dgm:pt modelId="{79A0C3A6-CA24-4E27-9A4E-5464BEC4F9B0}" type="sibTrans" cxnId="{2BF28BDE-73C7-4CF9-8495-B26BF4FFCC3A}">
      <dgm:prSet/>
      <dgm:spPr/>
      <dgm:t>
        <a:bodyPr/>
        <a:lstStyle/>
        <a:p>
          <a:endParaRPr lang="el-GR"/>
        </a:p>
      </dgm:t>
    </dgm:pt>
    <dgm:pt modelId="{FC781693-1EE6-4570-8CA6-F85ED9F39DF8}">
      <dgm:prSet phldrT="[Κείμενο]"/>
      <dgm:spPr>
        <a:xfrm rot="5400000">
          <a:off x="-185364" y="1223245"/>
          <a:ext cx="1235763" cy="865034"/>
        </a:xfrm>
        <a:gradFill rotWithShape="0">
          <a:gsLst>
            <a:gs pos="0">
              <a:srgbClr val="C0504D">
                <a:shade val="80000"/>
                <a:hueOff val="-17936"/>
                <a:satOff val="-2012"/>
                <a:lumOff val="12840"/>
                <a:alphaOff val="0"/>
                <a:shade val="51000"/>
                <a:satMod val="130000"/>
              </a:srgbClr>
            </a:gs>
            <a:gs pos="80000">
              <a:srgbClr val="C0504D">
                <a:shade val="80000"/>
                <a:hueOff val="-17936"/>
                <a:satOff val="-2012"/>
                <a:lumOff val="12840"/>
                <a:alphaOff val="0"/>
                <a:shade val="93000"/>
                <a:satMod val="130000"/>
              </a:srgbClr>
            </a:gs>
            <a:gs pos="100000">
              <a:srgbClr val="C0504D">
                <a:shade val="80000"/>
                <a:hueOff val="-17936"/>
                <a:satOff val="-2012"/>
                <a:lumOff val="12840"/>
                <a:alphaOff val="0"/>
                <a:shade val="94000"/>
                <a:satMod val="135000"/>
              </a:srgbClr>
            </a:gs>
          </a:gsLst>
          <a:lin ang="16200000" scaled="0"/>
        </a:gradFill>
        <a:ln w="9525" cap="flat" cmpd="sng" algn="ctr">
          <a:solidFill>
            <a:srgbClr val="C0504D">
              <a:shade val="80000"/>
              <a:hueOff val="-17936"/>
              <a:satOff val="-2012"/>
              <a:lumOff val="12840"/>
              <a:alphaOff val="0"/>
            </a:srgb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endParaRPr lang="el-GR" dirty="0" smtClean="0">
            <a:solidFill>
              <a:sysClr val="window" lastClr="FFFFFF"/>
            </a:solidFill>
            <a:latin typeface="Arial" pitchFamily="34" charset="0"/>
            <a:ea typeface="+mn-ea"/>
            <a:cs typeface="Arial" pitchFamily="34" charset="0"/>
          </a:endParaRPr>
        </a:p>
        <a:p>
          <a:r>
            <a:rPr lang="el-GR" dirty="0" smtClean="0">
              <a:solidFill>
                <a:sysClr val="window" lastClr="FFFFFF"/>
              </a:solidFill>
              <a:latin typeface="Arial" pitchFamily="34" charset="0"/>
              <a:ea typeface="+mn-ea"/>
              <a:cs typeface="Arial" pitchFamily="34" charset="0"/>
            </a:rPr>
            <a:t>ΑΝΕΠΙΘΥΜΗΤΗ ΑΛΛΗΛΟΓΡΑΦΙΑ</a:t>
          </a:r>
          <a:endParaRPr lang="el-GR" dirty="0">
            <a:solidFill>
              <a:sysClr val="window" lastClr="FFFFFF"/>
            </a:solidFill>
            <a:latin typeface="Arial" pitchFamily="34" charset="0"/>
            <a:ea typeface="+mn-ea"/>
            <a:cs typeface="Arial" pitchFamily="34" charset="0"/>
          </a:endParaRPr>
        </a:p>
      </dgm:t>
    </dgm:pt>
    <dgm:pt modelId="{65A8D99C-EC43-4F8F-8C66-1F3D3F708FE4}" type="parTrans" cxnId="{8A163056-2801-4518-9961-BA3C45D6EF40}">
      <dgm:prSet/>
      <dgm:spPr/>
      <dgm:t>
        <a:bodyPr/>
        <a:lstStyle/>
        <a:p>
          <a:endParaRPr lang="el-GR"/>
        </a:p>
      </dgm:t>
    </dgm:pt>
    <dgm:pt modelId="{0BDED0FA-D50D-4091-ACE6-778C3CE124D5}" type="sibTrans" cxnId="{8A163056-2801-4518-9961-BA3C45D6EF40}">
      <dgm:prSet/>
      <dgm:spPr/>
      <dgm:t>
        <a:bodyPr/>
        <a:lstStyle/>
        <a:p>
          <a:endParaRPr lang="el-GR"/>
        </a:p>
      </dgm:t>
    </dgm:pt>
    <dgm:pt modelId="{E3926B60-E2C1-424C-86C8-CCEA9BA2264A}">
      <dgm:prSet phldrT="[Κείμενο]"/>
      <dgm:spPr>
        <a:xfrm rot="5400000">
          <a:off x="5228369" y="-3325453"/>
          <a:ext cx="803245" cy="9529915"/>
        </a:xfrm>
        <a:solidFill>
          <a:sysClr val="window" lastClr="FFFFFF">
            <a:alpha val="90000"/>
            <a:hueOff val="0"/>
            <a:satOff val="0"/>
            <a:lumOff val="0"/>
            <a:alphaOff val="0"/>
          </a:sysClr>
        </a:solidFill>
        <a:ln w="9525" cap="flat" cmpd="sng" algn="ctr">
          <a:solidFill>
            <a:srgbClr val="C0504D">
              <a:shade val="80000"/>
              <a:hueOff val="-17936"/>
              <a:satOff val="-2012"/>
              <a:lumOff val="1284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r>
            <a:rPr lang="el-GR" dirty="0" smtClean="0">
              <a:solidFill>
                <a:sysClr val="windowText" lastClr="000000">
                  <a:hueOff val="0"/>
                  <a:satOff val="0"/>
                  <a:lumOff val="0"/>
                  <a:alphaOff val="0"/>
                </a:sysClr>
              </a:solidFill>
              <a:latin typeface="Arial" pitchFamily="34" charset="0"/>
              <a:ea typeface="+mn-ea"/>
              <a:cs typeface="Arial" pitchFamily="34" charset="0"/>
            </a:rPr>
            <a:t>Απρόκλητη</a:t>
          </a:r>
          <a:endParaRPr lang="el-GR" dirty="0">
            <a:solidFill>
              <a:sysClr val="windowText" lastClr="000000">
                <a:hueOff val="0"/>
                <a:satOff val="0"/>
                <a:lumOff val="0"/>
                <a:alphaOff val="0"/>
              </a:sysClr>
            </a:solidFill>
            <a:latin typeface="Arial" pitchFamily="34" charset="0"/>
            <a:ea typeface="+mn-ea"/>
            <a:cs typeface="Arial" pitchFamily="34" charset="0"/>
          </a:endParaRPr>
        </a:p>
      </dgm:t>
    </dgm:pt>
    <dgm:pt modelId="{21F766CA-F2FE-44FD-89BA-42EEAF3A4DF6}" type="parTrans" cxnId="{3DE5A893-12EC-4A6E-973B-B550CED2FFE0}">
      <dgm:prSet/>
      <dgm:spPr/>
      <dgm:t>
        <a:bodyPr/>
        <a:lstStyle/>
        <a:p>
          <a:endParaRPr lang="el-GR"/>
        </a:p>
      </dgm:t>
    </dgm:pt>
    <dgm:pt modelId="{14B6A009-2082-47A4-A845-7D94D65F3F02}" type="sibTrans" cxnId="{3DE5A893-12EC-4A6E-973B-B550CED2FFE0}">
      <dgm:prSet/>
      <dgm:spPr/>
      <dgm:t>
        <a:bodyPr/>
        <a:lstStyle/>
        <a:p>
          <a:endParaRPr lang="el-GR"/>
        </a:p>
      </dgm:t>
    </dgm:pt>
    <dgm:pt modelId="{77A8E686-FC4D-4CE2-9B47-D9B06A8F1A26}">
      <dgm:prSet phldrT="[Κείμενο]"/>
      <dgm:spPr>
        <a:xfrm rot="5400000">
          <a:off x="5228369" y="-3325453"/>
          <a:ext cx="803245" cy="9529915"/>
        </a:xfrm>
        <a:solidFill>
          <a:sysClr val="window" lastClr="FFFFFF">
            <a:alpha val="90000"/>
            <a:hueOff val="0"/>
            <a:satOff val="0"/>
            <a:lumOff val="0"/>
            <a:alphaOff val="0"/>
          </a:sysClr>
        </a:solidFill>
        <a:ln w="9525" cap="flat" cmpd="sng" algn="ctr">
          <a:solidFill>
            <a:srgbClr val="C0504D">
              <a:shade val="80000"/>
              <a:hueOff val="-17936"/>
              <a:satOff val="-2012"/>
              <a:lumOff val="1284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r>
            <a:rPr lang="el-GR" dirty="0" smtClean="0">
              <a:solidFill>
                <a:sysClr val="windowText" lastClr="000000">
                  <a:hueOff val="0"/>
                  <a:satOff val="0"/>
                  <a:lumOff val="0"/>
                  <a:alphaOff val="0"/>
                </a:sysClr>
              </a:solidFill>
              <a:latin typeface="Arial" pitchFamily="34" charset="0"/>
              <a:ea typeface="+mn-ea"/>
              <a:cs typeface="Arial" pitchFamily="34" charset="0"/>
            </a:rPr>
            <a:t>Εμπορική</a:t>
          </a:r>
          <a:endParaRPr lang="el-GR" dirty="0">
            <a:solidFill>
              <a:sysClr val="windowText" lastClr="000000">
                <a:hueOff val="0"/>
                <a:satOff val="0"/>
                <a:lumOff val="0"/>
                <a:alphaOff val="0"/>
              </a:sysClr>
            </a:solidFill>
            <a:latin typeface="Arial" pitchFamily="34" charset="0"/>
            <a:ea typeface="+mn-ea"/>
            <a:cs typeface="Arial" pitchFamily="34" charset="0"/>
          </a:endParaRPr>
        </a:p>
      </dgm:t>
    </dgm:pt>
    <dgm:pt modelId="{3DC0C10C-0038-43E4-B8C3-47CE80FF9481}" type="parTrans" cxnId="{C712C9CD-6D28-4CED-82C4-D3E5A2B6290C}">
      <dgm:prSet/>
      <dgm:spPr/>
      <dgm:t>
        <a:bodyPr/>
        <a:lstStyle/>
        <a:p>
          <a:endParaRPr lang="el-GR"/>
        </a:p>
      </dgm:t>
    </dgm:pt>
    <dgm:pt modelId="{3E3639C3-A329-4854-9BBE-33B7B20E0831}" type="sibTrans" cxnId="{C712C9CD-6D28-4CED-82C4-D3E5A2B6290C}">
      <dgm:prSet/>
      <dgm:spPr/>
      <dgm:t>
        <a:bodyPr/>
        <a:lstStyle/>
        <a:p>
          <a:endParaRPr lang="el-GR"/>
        </a:p>
      </dgm:t>
    </dgm:pt>
    <dgm:pt modelId="{90C287A1-2EA1-4DAB-B1B9-228EDEC3492F}">
      <dgm:prSet phldrT="[Κείμενο]"/>
      <dgm:spPr>
        <a:xfrm rot="5400000">
          <a:off x="-185364" y="2259108"/>
          <a:ext cx="1235763" cy="865034"/>
        </a:xfrm>
        <a:gradFill rotWithShape="0">
          <a:gsLst>
            <a:gs pos="0">
              <a:srgbClr val="C0504D">
                <a:shade val="80000"/>
                <a:hueOff val="-35872"/>
                <a:satOff val="-4024"/>
                <a:lumOff val="25680"/>
                <a:alphaOff val="0"/>
                <a:shade val="51000"/>
                <a:satMod val="130000"/>
              </a:srgbClr>
            </a:gs>
            <a:gs pos="80000">
              <a:srgbClr val="C0504D">
                <a:shade val="80000"/>
                <a:hueOff val="-35872"/>
                <a:satOff val="-4024"/>
                <a:lumOff val="25680"/>
                <a:alphaOff val="0"/>
                <a:shade val="93000"/>
                <a:satMod val="130000"/>
              </a:srgbClr>
            </a:gs>
            <a:gs pos="100000">
              <a:srgbClr val="C0504D">
                <a:shade val="80000"/>
                <a:hueOff val="-35872"/>
                <a:satOff val="-4024"/>
                <a:lumOff val="25680"/>
                <a:alphaOff val="0"/>
                <a:shade val="94000"/>
                <a:satMod val="135000"/>
              </a:srgbClr>
            </a:gs>
          </a:gsLst>
          <a:lin ang="16200000" scaled="0"/>
        </a:gradFill>
        <a:ln w="9525" cap="flat" cmpd="sng" algn="ctr">
          <a:solidFill>
            <a:srgbClr val="C0504D">
              <a:shade val="80000"/>
              <a:hueOff val="-35872"/>
              <a:satOff val="-4024"/>
              <a:lumOff val="25680"/>
              <a:alphaOff val="0"/>
            </a:srgb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endParaRPr lang="el-GR" dirty="0" smtClean="0">
            <a:solidFill>
              <a:sysClr val="window" lastClr="FFFFFF"/>
            </a:solidFill>
            <a:latin typeface="Arial" pitchFamily="34" charset="0"/>
            <a:ea typeface="+mn-ea"/>
            <a:cs typeface="Arial" pitchFamily="34" charset="0"/>
          </a:endParaRPr>
        </a:p>
        <a:p>
          <a:r>
            <a:rPr lang="el-GR" dirty="0" smtClean="0">
              <a:solidFill>
                <a:sysClr val="window" lastClr="FFFFFF"/>
              </a:solidFill>
              <a:latin typeface="Arial" pitchFamily="34" charset="0"/>
              <a:ea typeface="+mn-ea"/>
              <a:cs typeface="Arial" pitchFamily="34" charset="0"/>
            </a:rPr>
            <a:t>ΗΛΕΚΤΡΟΝΙΚΕΣ ΑΠΑΤΕΣ</a:t>
          </a:r>
          <a:endParaRPr lang="el-GR" dirty="0">
            <a:solidFill>
              <a:sysClr val="window" lastClr="FFFFFF"/>
            </a:solidFill>
            <a:latin typeface="Arial" pitchFamily="34" charset="0"/>
            <a:ea typeface="+mn-ea"/>
            <a:cs typeface="Arial" pitchFamily="34" charset="0"/>
          </a:endParaRPr>
        </a:p>
      </dgm:t>
    </dgm:pt>
    <dgm:pt modelId="{E515985A-D375-457E-81F8-9F286741A84A}" type="parTrans" cxnId="{AA1E3F6C-D927-4915-8EF1-72D31BCAC34D}">
      <dgm:prSet/>
      <dgm:spPr/>
      <dgm:t>
        <a:bodyPr/>
        <a:lstStyle/>
        <a:p>
          <a:endParaRPr lang="el-GR"/>
        </a:p>
      </dgm:t>
    </dgm:pt>
    <dgm:pt modelId="{BA9A53A5-E8DF-4CE1-A189-6E6E0B3E0300}" type="sibTrans" cxnId="{AA1E3F6C-D927-4915-8EF1-72D31BCAC34D}">
      <dgm:prSet/>
      <dgm:spPr/>
      <dgm:t>
        <a:bodyPr/>
        <a:lstStyle/>
        <a:p>
          <a:endParaRPr lang="el-GR"/>
        </a:p>
      </dgm:t>
    </dgm:pt>
    <dgm:pt modelId="{A9C31EE8-9E93-4E51-BCE8-079ACEF50824}">
      <dgm:prSet phldrT="[Κείμενο]"/>
      <dgm:spPr>
        <a:xfrm rot="5400000">
          <a:off x="5228369" y="-2289590"/>
          <a:ext cx="803245" cy="9529915"/>
        </a:xfrm>
        <a:solidFill>
          <a:sysClr val="window" lastClr="FFFFFF">
            <a:alpha val="90000"/>
            <a:hueOff val="0"/>
            <a:satOff val="0"/>
            <a:lumOff val="0"/>
            <a:alphaOff val="0"/>
          </a:sysClr>
        </a:solidFill>
        <a:ln w="9525" cap="flat" cmpd="sng" algn="ctr">
          <a:solidFill>
            <a:srgbClr val="C0504D">
              <a:shade val="80000"/>
              <a:hueOff val="-35872"/>
              <a:satOff val="-4024"/>
              <a:lumOff val="2568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r>
            <a:rPr lang="el-GR" dirty="0" smtClean="0">
              <a:solidFill>
                <a:sysClr val="windowText" lastClr="000000">
                  <a:hueOff val="0"/>
                  <a:satOff val="0"/>
                  <a:lumOff val="0"/>
                  <a:alphaOff val="0"/>
                </a:sysClr>
              </a:solidFill>
              <a:latin typeface="Arial" pitchFamily="34" charset="0"/>
              <a:ea typeface="+mn-ea"/>
              <a:cs typeface="Arial" pitchFamily="34" charset="0"/>
            </a:rPr>
            <a:t>Νιγηριανή επιστολή</a:t>
          </a:r>
          <a:endParaRPr lang="el-GR" dirty="0">
            <a:solidFill>
              <a:sysClr val="windowText" lastClr="000000">
                <a:hueOff val="0"/>
                <a:satOff val="0"/>
                <a:lumOff val="0"/>
                <a:alphaOff val="0"/>
              </a:sysClr>
            </a:solidFill>
            <a:latin typeface="Arial" pitchFamily="34" charset="0"/>
            <a:ea typeface="+mn-ea"/>
            <a:cs typeface="Arial" pitchFamily="34" charset="0"/>
          </a:endParaRPr>
        </a:p>
      </dgm:t>
    </dgm:pt>
    <dgm:pt modelId="{3C00F2A2-F225-4B12-B359-7E51CD799EF9}" type="parTrans" cxnId="{0CAB0776-9C9D-4AEB-B73C-B500C852ACE2}">
      <dgm:prSet/>
      <dgm:spPr/>
      <dgm:t>
        <a:bodyPr/>
        <a:lstStyle/>
        <a:p>
          <a:endParaRPr lang="el-GR"/>
        </a:p>
      </dgm:t>
    </dgm:pt>
    <dgm:pt modelId="{10627886-C342-4272-A835-4787F5CE16DA}" type="sibTrans" cxnId="{0CAB0776-9C9D-4AEB-B73C-B500C852ACE2}">
      <dgm:prSet/>
      <dgm:spPr/>
      <dgm:t>
        <a:bodyPr/>
        <a:lstStyle/>
        <a:p>
          <a:endParaRPr lang="el-GR"/>
        </a:p>
      </dgm:t>
    </dgm:pt>
    <dgm:pt modelId="{B18AF3A4-607F-4223-8AE5-995F3BA60B4B}">
      <dgm:prSet phldrT="[Κείμενο]"/>
      <dgm:spPr>
        <a:xfrm rot="5400000">
          <a:off x="5228369" y="-2289590"/>
          <a:ext cx="803245" cy="9529915"/>
        </a:xfrm>
        <a:solidFill>
          <a:sysClr val="window" lastClr="FFFFFF">
            <a:alpha val="90000"/>
            <a:hueOff val="0"/>
            <a:satOff val="0"/>
            <a:lumOff val="0"/>
            <a:alphaOff val="0"/>
          </a:sysClr>
        </a:solidFill>
        <a:ln w="9525" cap="flat" cmpd="sng" algn="ctr">
          <a:solidFill>
            <a:srgbClr val="C0504D">
              <a:shade val="80000"/>
              <a:hueOff val="-35872"/>
              <a:satOff val="-4024"/>
              <a:lumOff val="2568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r>
            <a:rPr lang="el-GR" dirty="0" smtClean="0">
              <a:solidFill>
                <a:sysClr val="windowText" lastClr="000000">
                  <a:hueOff val="0"/>
                  <a:satOff val="0"/>
                  <a:lumOff val="0"/>
                  <a:alphaOff val="0"/>
                </a:sysClr>
              </a:solidFill>
              <a:latin typeface="Arial" pitchFamily="34" charset="0"/>
              <a:ea typeface="+mn-ea"/>
              <a:cs typeface="Arial" pitchFamily="34" charset="0"/>
            </a:rPr>
            <a:t>Μηνύματα απατηλού περιεχομένου</a:t>
          </a:r>
          <a:endParaRPr lang="el-GR" dirty="0">
            <a:solidFill>
              <a:sysClr val="windowText" lastClr="000000">
                <a:hueOff val="0"/>
                <a:satOff val="0"/>
                <a:lumOff val="0"/>
                <a:alphaOff val="0"/>
              </a:sysClr>
            </a:solidFill>
            <a:latin typeface="Arial" pitchFamily="34" charset="0"/>
            <a:ea typeface="+mn-ea"/>
            <a:cs typeface="Arial" pitchFamily="34" charset="0"/>
          </a:endParaRPr>
        </a:p>
      </dgm:t>
    </dgm:pt>
    <dgm:pt modelId="{CCEBCA28-87D5-4825-A8B1-AD1E5D436981}" type="parTrans" cxnId="{1F5E0518-1831-40F1-88B6-C48D86FD0717}">
      <dgm:prSet/>
      <dgm:spPr/>
      <dgm:t>
        <a:bodyPr/>
        <a:lstStyle/>
        <a:p>
          <a:endParaRPr lang="el-GR"/>
        </a:p>
      </dgm:t>
    </dgm:pt>
    <dgm:pt modelId="{C5A580A8-2241-4D5C-BEA7-8C84C5BE81DA}" type="sibTrans" cxnId="{1F5E0518-1831-40F1-88B6-C48D86FD0717}">
      <dgm:prSet/>
      <dgm:spPr/>
      <dgm:t>
        <a:bodyPr/>
        <a:lstStyle/>
        <a:p>
          <a:endParaRPr lang="el-GR"/>
        </a:p>
      </dgm:t>
    </dgm:pt>
    <dgm:pt modelId="{D94D3E9D-DDD3-40BD-99AF-BB98A1CEF64A}">
      <dgm:prSet phldrT="[Κείμενο]"/>
      <dgm:spPr>
        <a:xfrm rot="5400000">
          <a:off x="5228157" y="-4361105"/>
          <a:ext cx="803668" cy="9529915"/>
        </a:xfrm>
        <a:solidFill>
          <a:sysClr val="window" lastClr="FFFFFF">
            <a:alpha val="90000"/>
            <a:hueOff val="0"/>
            <a:satOff val="0"/>
            <a:lumOff val="0"/>
            <a:alphaOff val="0"/>
          </a:sysClr>
        </a:solidFill>
        <a:ln w="9525" cap="flat" cmpd="sng" algn="ctr">
          <a:solidFill>
            <a:srgbClr val="C0504D">
              <a:shade val="8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r>
            <a:rPr lang="el-GR" dirty="0" smtClean="0">
              <a:solidFill>
                <a:sysClr val="windowText" lastClr="000000">
                  <a:hueOff val="0"/>
                  <a:satOff val="0"/>
                  <a:lumOff val="0"/>
                  <a:alphaOff val="0"/>
                </a:sysClr>
              </a:solidFill>
              <a:latin typeface="Arial" pitchFamily="34" charset="0"/>
              <a:ea typeface="+mn-ea"/>
              <a:cs typeface="Arial" pitchFamily="34" charset="0"/>
            </a:rPr>
            <a:t>Δούρειοι ίπποι</a:t>
          </a:r>
          <a:endParaRPr lang="el-GR" dirty="0">
            <a:solidFill>
              <a:sysClr val="windowText" lastClr="000000">
                <a:hueOff val="0"/>
                <a:satOff val="0"/>
                <a:lumOff val="0"/>
                <a:alphaOff val="0"/>
              </a:sysClr>
            </a:solidFill>
            <a:latin typeface="Arial" pitchFamily="34" charset="0"/>
            <a:ea typeface="+mn-ea"/>
            <a:cs typeface="Arial" pitchFamily="34" charset="0"/>
          </a:endParaRPr>
        </a:p>
      </dgm:t>
    </dgm:pt>
    <dgm:pt modelId="{8CAF448C-8E5B-4D89-A477-81011465BB0B}" type="parTrans" cxnId="{3C6549EE-37FA-45C8-B64E-43C2C375378F}">
      <dgm:prSet/>
      <dgm:spPr/>
      <dgm:t>
        <a:bodyPr/>
        <a:lstStyle/>
        <a:p>
          <a:endParaRPr lang="el-GR"/>
        </a:p>
      </dgm:t>
    </dgm:pt>
    <dgm:pt modelId="{298F9DCD-1414-4AAA-887A-C334551FCD04}" type="sibTrans" cxnId="{3C6549EE-37FA-45C8-B64E-43C2C375378F}">
      <dgm:prSet/>
      <dgm:spPr/>
      <dgm:t>
        <a:bodyPr/>
        <a:lstStyle/>
        <a:p>
          <a:endParaRPr lang="el-GR"/>
        </a:p>
      </dgm:t>
    </dgm:pt>
    <dgm:pt modelId="{9F026A7D-3883-4BF2-97E7-9196D4AB486F}">
      <dgm:prSet phldrT="[Κείμενο]"/>
      <dgm:spPr>
        <a:xfrm rot="5400000">
          <a:off x="5228157" y="-4361105"/>
          <a:ext cx="803668" cy="9529915"/>
        </a:xfrm>
        <a:solidFill>
          <a:sysClr val="window" lastClr="FFFFFF">
            <a:alpha val="90000"/>
            <a:hueOff val="0"/>
            <a:satOff val="0"/>
            <a:lumOff val="0"/>
            <a:alphaOff val="0"/>
          </a:sysClr>
        </a:solidFill>
        <a:ln w="9525" cap="flat" cmpd="sng" algn="ctr">
          <a:solidFill>
            <a:srgbClr val="C0504D">
              <a:shade val="8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r>
            <a:rPr lang="el-GR" dirty="0" smtClean="0">
              <a:solidFill>
                <a:sysClr val="windowText" lastClr="000000">
                  <a:hueOff val="0"/>
                  <a:satOff val="0"/>
                  <a:lumOff val="0"/>
                  <a:alphaOff val="0"/>
                </a:sysClr>
              </a:solidFill>
              <a:latin typeface="Arial" pitchFamily="34" charset="0"/>
              <a:ea typeface="+mn-ea"/>
              <a:cs typeface="Arial" pitchFamily="34" charset="0"/>
            </a:rPr>
            <a:t>Σκουλήκια</a:t>
          </a:r>
          <a:endParaRPr lang="el-GR" dirty="0">
            <a:solidFill>
              <a:sysClr val="windowText" lastClr="000000">
                <a:hueOff val="0"/>
                <a:satOff val="0"/>
                <a:lumOff val="0"/>
                <a:alphaOff val="0"/>
              </a:sysClr>
            </a:solidFill>
            <a:latin typeface="Arial" pitchFamily="34" charset="0"/>
            <a:ea typeface="+mn-ea"/>
            <a:cs typeface="Arial" pitchFamily="34" charset="0"/>
          </a:endParaRPr>
        </a:p>
      </dgm:t>
    </dgm:pt>
    <dgm:pt modelId="{C5A35AD2-775F-498E-A8BC-50DDEE3A41B5}" type="parTrans" cxnId="{E6AECEA5-B690-4851-A5B6-C04A0808B2D4}">
      <dgm:prSet/>
      <dgm:spPr/>
      <dgm:t>
        <a:bodyPr/>
        <a:lstStyle/>
        <a:p>
          <a:endParaRPr lang="el-GR"/>
        </a:p>
      </dgm:t>
    </dgm:pt>
    <dgm:pt modelId="{791CF5A8-951F-4CEF-9848-D27082FD8259}" type="sibTrans" cxnId="{E6AECEA5-B690-4851-A5B6-C04A0808B2D4}">
      <dgm:prSet/>
      <dgm:spPr/>
      <dgm:t>
        <a:bodyPr/>
        <a:lstStyle/>
        <a:p>
          <a:endParaRPr lang="el-GR"/>
        </a:p>
      </dgm:t>
    </dgm:pt>
    <dgm:pt modelId="{42A44A42-815F-4EF7-894A-98723E76AFA4}">
      <dgm:prSet phldrT="[Κείμενο]"/>
      <dgm:spPr>
        <a:xfrm rot="5400000">
          <a:off x="5228369" y="-3325453"/>
          <a:ext cx="803245" cy="9529915"/>
        </a:xfrm>
        <a:solidFill>
          <a:sysClr val="window" lastClr="FFFFFF">
            <a:alpha val="90000"/>
            <a:hueOff val="0"/>
            <a:satOff val="0"/>
            <a:lumOff val="0"/>
            <a:alphaOff val="0"/>
          </a:sysClr>
        </a:solidFill>
        <a:ln w="9525" cap="flat" cmpd="sng" algn="ctr">
          <a:solidFill>
            <a:srgbClr val="C0504D">
              <a:shade val="80000"/>
              <a:hueOff val="-17936"/>
              <a:satOff val="-2012"/>
              <a:lumOff val="1284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r>
            <a:rPr lang="el-GR" dirty="0" smtClean="0">
              <a:solidFill>
                <a:sysClr val="windowText" lastClr="000000">
                  <a:hueOff val="0"/>
                  <a:satOff val="0"/>
                  <a:lumOff val="0"/>
                  <a:alphaOff val="0"/>
                </a:sysClr>
              </a:solidFill>
              <a:latin typeface="Arial" pitchFamily="34" charset="0"/>
              <a:ea typeface="+mn-ea"/>
              <a:cs typeface="Arial" pitchFamily="34" charset="0"/>
            </a:rPr>
            <a:t>Μαζική</a:t>
          </a:r>
          <a:endParaRPr lang="el-GR" dirty="0">
            <a:solidFill>
              <a:sysClr val="windowText" lastClr="000000">
                <a:hueOff val="0"/>
                <a:satOff val="0"/>
                <a:lumOff val="0"/>
                <a:alphaOff val="0"/>
              </a:sysClr>
            </a:solidFill>
            <a:latin typeface="Arial" pitchFamily="34" charset="0"/>
            <a:ea typeface="+mn-ea"/>
            <a:cs typeface="Arial" pitchFamily="34" charset="0"/>
          </a:endParaRPr>
        </a:p>
      </dgm:t>
    </dgm:pt>
    <dgm:pt modelId="{39B9DE71-25F4-4F96-AAE7-7AAD01A2FBE5}" type="parTrans" cxnId="{82A03D3A-4D6B-4AFC-A894-E3F5C7924147}">
      <dgm:prSet/>
      <dgm:spPr/>
      <dgm:t>
        <a:bodyPr/>
        <a:lstStyle/>
        <a:p>
          <a:endParaRPr lang="el-GR"/>
        </a:p>
      </dgm:t>
    </dgm:pt>
    <dgm:pt modelId="{3077ADDF-357E-491C-8BCE-3427E3FB92AF}" type="sibTrans" cxnId="{82A03D3A-4D6B-4AFC-A894-E3F5C7924147}">
      <dgm:prSet/>
      <dgm:spPr/>
      <dgm:t>
        <a:bodyPr/>
        <a:lstStyle/>
        <a:p>
          <a:endParaRPr lang="el-GR"/>
        </a:p>
      </dgm:t>
    </dgm:pt>
    <dgm:pt modelId="{EAF6E569-3AB7-4B75-BCD1-7D2451A41724}">
      <dgm:prSet phldrT="[Κείμενο]"/>
      <dgm:spPr>
        <a:xfrm rot="5400000">
          <a:off x="5228369" y="-2289590"/>
          <a:ext cx="803245" cy="9529915"/>
        </a:xfrm>
        <a:solidFill>
          <a:sysClr val="window" lastClr="FFFFFF">
            <a:alpha val="90000"/>
            <a:hueOff val="0"/>
            <a:satOff val="0"/>
            <a:lumOff val="0"/>
            <a:alphaOff val="0"/>
          </a:sysClr>
        </a:solidFill>
        <a:ln w="9525" cap="flat" cmpd="sng" algn="ctr">
          <a:solidFill>
            <a:srgbClr val="C0504D">
              <a:shade val="80000"/>
              <a:hueOff val="-35872"/>
              <a:satOff val="-4024"/>
              <a:lumOff val="2568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r>
            <a:rPr lang="el-GR" dirty="0" smtClean="0">
              <a:solidFill>
                <a:sysClr val="windowText" lastClr="000000">
                  <a:hueOff val="0"/>
                  <a:satOff val="0"/>
                  <a:lumOff val="0"/>
                  <a:alphaOff val="0"/>
                </a:sysClr>
              </a:solidFill>
              <a:latin typeface="Arial" pitchFamily="34" charset="0"/>
              <a:ea typeface="+mn-ea"/>
              <a:cs typeface="Arial" pitchFamily="34" charset="0"/>
            </a:rPr>
            <a:t>Ισπανικό λόττο</a:t>
          </a:r>
          <a:endParaRPr lang="el-GR" dirty="0">
            <a:solidFill>
              <a:sysClr val="windowText" lastClr="000000">
                <a:hueOff val="0"/>
                <a:satOff val="0"/>
                <a:lumOff val="0"/>
                <a:alphaOff val="0"/>
              </a:sysClr>
            </a:solidFill>
            <a:latin typeface="Arial" pitchFamily="34" charset="0"/>
            <a:ea typeface="+mn-ea"/>
            <a:cs typeface="Arial" pitchFamily="34" charset="0"/>
          </a:endParaRPr>
        </a:p>
      </dgm:t>
    </dgm:pt>
    <dgm:pt modelId="{CE77A928-CCEA-4876-B26B-85613289EC1D}" type="parTrans" cxnId="{D0894961-E117-43FC-A6AC-5A5538C715C0}">
      <dgm:prSet/>
      <dgm:spPr/>
      <dgm:t>
        <a:bodyPr/>
        <a:lstStyle/>
        <a:p>
          <a:endParaRPr lang="el-GR"/>
        </a:p>
      </dgm:t>
    </dgm:pt>
    <dgm:pt modelId="{D57443EE-2ECC-46AC-94FC-AE90C2B79EBF}" type="sibTrans" cxnId="{D0894961-E117-43FC-A6AC-5A5538C715C0}">
      <dgm:prSet/>
      <dgm:spPr/>
      <dgm:t>
        <a:bodyPr/>
        <a:lstStyle/>
        <a:p>
          <a:endParaRPr lang="el-GR"/>
        </a:p>
      </dgm:t>
    </dgm:pt>
    <dgm:pt modelId="{7B0BD6A0-85F7-47C9-9F8D-F76A271E3D66}" type="pres">
      <dgm:prSet presAssocID="{CDCBF9F7-B9BC-4041-8147-E567EEB2F7A4}" presName="linearFlow" presStyleCnt="0">
        <dgm:presLayoutVars>
          <dgm:dir/>
          <dgm:animLvl val="lvl"/>
          <dgm:resizeHandles val="exact"/>
        </dgm:presLayoutVars>
      </dgm:prSet>
      <dgm:spPr/>
      <dgm:t>
        <a:bodyPr/>
        <a:lstStyle/>
        <a:p>
          <a:endParaRPr lang="en-US"/>
        </a:p>
      </dgm:t>
    </dgm:pt>
    <dgm:pt modelId="{E6B20403-2055-4ECC-BF0A-6798D752FD0C}" type="pres">
      <dgm:prSet presAssocID="{7E5868B7-1E46-491C-8789-BB1F9C694A5A}" presName="composite" presStyleCnt="0"/>
      <dgm:spPr/>
    </dgm:pt>
    <dgm:pt modelId="{3E40FC5F-264B-474A-BE13-E58C9B99D724}" type="pres">
      <dgm:prSet presAssocID="{7E5868B7-1E46-491C-8789-BB1F9C694A5A}" presName="parentText" presStyleLbl="alignNode1" presStyleIdx="0" presStyleCnt="3">
        <dgm:presLayoutVars>
          <dgm:chMax val="1"/>
          <dgm:bulletEnabled val="1"/>
        </dgm:presLayoutVars>
      </dgm:prSet>
      <dgm:spPr>
        <a:prstGeom prst="chevron">
          <a:avLst/>
        </a:prstGeom>
      </dgm:spPr>
      <dgm:t>
        <a:bodyPr/>
        <a:lstStyle/>
        <a:p>
          <a:endParaRPr lang="el-GR"/>
        </a:p>
      </dgm:t>
    </dgm:pt>
    <dgm:pt modelId="{891A1FFD-249C-4B3E-BBE4-B7CFCDA5D408}" type="pres">
      <dgm:prSet presAssocID="{7E5868B7-1E46-491C-8789-BB1F9C694A5A}" presName="descendantText" presStyleLbl="alignAcc1" presStyleIdx="0" presStyleCnt="3">
        <dgm:presLayoutVars>
          <dgm:bulletEnabled val="1"/>
        </dgm:presLayoutVars>
      </dgm:prSet>
      <dgm:spPr>
        <a:prstGeom prst="round2SameRect">
          <a:avLst/>
        </a:prstGeom>
      </dgm:spPr>
      <dgm:t>
        <a:bodyPr/>
        <a:lstStyle/>
        <a:p>
          <a:endParaRPr lang="el-GR"/>
        </a:p>
      </dgm:t>
    </dgm:pt>
    <dgm:pt modelId="{631016BC-F592-4DE2-9213-64A81A514A48}" type="pres">
      <dgm:prSet presAssocID="{66A088A2-E5EE-41DD-994B-51884213AB30}" presName="sp" presStyleCnt="0"/>
      <dgm:spPr/>
    </dgm:pt>
    <dgm:pt modelId="{83D67F6C-6E77-4C0E-B564-E31A16ACFD5C}" type="pres">
      <dgm:prSet presAssocID="{FC781693-1EE6-4570-8CA6-F85ED9F39DF8}" presName="composite" presStyleCnt="0"/>
      <dgm:spPr/>
    </dgm:pt>
    <dgm:pt modelId="{E186822C-F84B-4D75-AFF8-9A3675E890D7}" type="pres">
      <dgm:prSet presAssocID="{FC781693-1EE6-4570-8CA6-F85ED9F39DF8}" presName="parentText" presStyleLbl="alignNode1" presStyleIdx="1" presStyleCnt="3">
        <dgm:presLayoutVars>
          <dgm:chMax val="1"/>
          <dgm:bulletEnabled val="1"/>
        </dgm:presLayoutVars>
      </dgm:prSet>
      <dgm:spPr>
        <a:prstGeom prst="chevron">
          <a:avLst/>
        </a:prstGeom>
      </dgm:spPr>
      <dgm:t>
        <a:bodyPr/>
        <a:lstStyle/>
        <a:p>
          <a:endParaRPr lang="el-GR"/>
        </a:p>
      </dgm:t>
    </dgm:pt>
    <dgm:pt modelId="{150C2D13-E954-490F-A063-59C98EA1BC83}" type="pres">
      <dgm:prSet presAssocID="{FC781693-1EE6-4570-8CA6-F85ED9F39DF8}" presName="descendantText" presStyleLbl="alignAcc1" presStyleIdx="1" presStyleCnt="3">
        <dgm:presLayoutVars>
          <dgm:bulletEnabled val="1"/>
        </dgm:presLayoutVars>
      </dgm:prSet>
      <dgm:spPr>
        <a:prstGeom prst="round2SameRect">
          <a:avLst/>
        </a:prstGeom>
      </dgm:spPr>
      <dgm:t>
        <a:bodyPr/>
        <a:lstStyle/>
        <a:p>
          <a:endParaRPr lang="en-US"/>
        </a:p>
      </dgm:t>
    </dgm:pt>
    <dgm:pt modelId="{D22076CB-14AB-43E8-B8FC-7E30BC60A8C8}" type="pres">
      <dgm:prSet presAssocID="{0BDED0FA-D50D-4091-ACE6-778C3CE124D5}" presName="sp" presStyleCnt="0"/>
      <dgm:spPr/>
    </dgm:pt>
    <dgm:pt modelId="{54F9752F-BFE1-45A1-B01F-46D47C3878A0}" type="pres">
      <dgm:prSet presAssocID="{90C287A1-2EA1-4DAB-B1B9-228EDEC3492F}" presName="composite" presStyleCnt="0"/>
      <dgm:spPr/>
    </dgm:pt>
    <dgm:pt modelId="{B9F46005-C2AF-4155-9FD2-1651E4566237}" type="pres">
      <dgm:prSet presAssocID="{90C287A1-2EA1-4DAB-B1B9-228EDEC3492F}" presName="parentText" presStyleLbl="alignNode1" presStyleIdx="2" presStyleCnt="3">
        <dgm:presLayoutVars>
          <dgm:chMax val="1"/>
          <dgm:bulletEnabled val="1"/>
        </dgm:presLayoutVars>
      </dgm:prSet>
      <dgm:spPr>
        <a:prstGeom prst="chevron">
          <a:avLst/>
        </a:prstGeom>
      </dgm:spPr>
      <dgm:t>
        <a:bodyPr/>
        <a:lstStyle/>
        <a:p>
          <a:endParaRPr lang="el-GR"/>
        </a:p>
      </dgm:t>
    </dgm:pt>
    <dgm:pt modelId="{FCFA22C4-8ED9-4F5B-A4DB-06DA49465ECE}" type="pres">
      <dgm:prSet presAssocID="{90C287A1-2EA1-4DAB-B1B9-228EDEC3492F}" presName="descendantText" presStyleLbl="alignAcc1" presStyleIdx="2" presStyleCnt="3">
        <dgm:presLayoutVars>
          <dgm:bulletEnabled val="1"/>
        </dgm:presLayoutVars>
      </dgm:prSet>
      <dgm:spPr>
        <a:prstGeom prst="round2SameRect">
          <a:avLst/>
        </a:prstGeom>
      </dgm:spPr>
      <dgm:t>
        <a:bodyPr/>
        <a:lstStyle/>
        <a:p>
          <a:endParaRPr lang="en-US"/>
        </a:p>
      </dgm:t>
    </dgm:pt>
  </dgm:ptLst>
  <dgm:cxnLst>
    <dgm:cxn modelId="{3A4B1D08-DDBA-4A2D-8A8D-341151DDFE55}" type="presOf" srcId="{FC781693-1EE6-4570-8CA6-F85ED9F39DF8}" destId="{E186822C-F84B-4D75-AFF8-9A3675E890D7}" srcOrd="0" destOrd="0" presId="urn:microsoft.com/office/officeart/2005/8/layout/chevron2"/>
    <dgm:cxn modelId="{C712C9CD-6D28-4CED-82C4-D3E5A2B6290C}" srcId="{FC781693-1EE6-4570-8CA6-F85ED9F39DF8}" destId="{77A8E686-FC4D-4CE2-9B47-D9B06A8F1A26}" srcOrd="1" destOrd="0" parTransId="{3DC0C10C-0038-43E4-B8C3-47CE80FF9481}" sibTransId="{3E3639C3-A329-4854-9BBE-33B7B20E0831}"/>
    <dgm:cxn modelId="{0CAB0776-9C9D-4AEB-B73C-B500C852ACE2}" srcId="{90C287A1-2EA1-4DAB-B1B9-228EDEC3492F}" destId="{A9C31EE8-9E93-4E51-BCE8-079ACEF50824}" srcOrd="0" destOrd="0" parTransId="{3C00F2A2-F225-4B12-B359-7E51CD799EF9}" sibTransId="{10627886-C342-4272-A835-4787F5CE16DA}"/>
    <dgm:cxn modelId="{EEB25019-9BB6-4E56-B1FA-0ECF201C8017}" type="presOf" srcId="{F8692B9C-2455-485E-A61F-1A6D8B05757D}" destId="{891A1FFD-249C-4B3E-BBE4-B7CFCDA5D408}" srcOrd="0" destOrd="0" presId="urn:microsoft.com/office/officeart/2005/8/layout/chevron2"/>
    <dgm:cxn modelId="{8A163056-2801-4518-9961-BA3C45D6EF40}" srcId="{CDCBF9F7-B9BC-4041-8147-E567EEB2F7A4}" destId="{FC781693-1EE6-4570-8CA6-F85ED9F39DF8}" srcOrd="1" destOrd="0" parTransId="{65A8D99C-EC43-4F8F-8C66-1F3D3F708FE4}" sibTransId="{0BDED0FA-D50D-4091-ACE6-778C3CE124D5}"/>
    <dgm:cxn modelId="{B95427C6-ADE6-4F9C-BC04-EBCDC0C3A35A}" type="presOf" srcId="{A9C31EE8-9E93-4E51-BCE8-079ACEF50824}" destId="{FCFA22C4-8ED9-4F5B-A4DB-06DA49465ECE}" srcOrd="0" destOrd="0" presId="urn:microsoft.com/office/officeart/2005/8/layout/chevron2"/>
    <dgm:cxn modelId="{59910C4F-1681-424A-A31B-E304C123D3C7}" type="presOf" srcId="{90C287A1-2EA1-4DAB-B1B9-228EDEC3492F}" destId="{B9F46005-C2AF-4155-9FD2-1651E4566237}" srcOrd="0" destOrd="0" presId="urn:microsoft.com/office/officeart/2005/8/layout/chevron2"/>
    <dgm:cxn modelId="{2BF28BDE-73C7-4CF9-8495-B26BF4FFCC3A}" srcId="{7E5868B7-1E46-491C-8789-BB1F9C694A5A}" destId="{E9B736A9-8AA9-4753-A40A-F05173D0BC16}" srcOrd="1" destOrd="0" parTransId="{9F043B9E-2ECA-4C88-A7CC-A0906F22C6D6}" sibTransId="{79A0C3A6-CA24-4E27-9A4E-5464BEC4F9B0}"/>
    <dgm:cxn modelId="{82A03D3A-4D6B-4AFC-A894-E3F5C7924147}" srcId="{FC781693-1EE6-4570-8CA6-F85ED9F39DF8}" destId="{42A44A42-815F-4EF7-894A-98723E76AFA4}" srcOrd="2" destOrd="0" parTransId="{39B9DE71-25F4-4F96-AAE7-7AAD01A2FBE5}" sibTransId="{3077ADDF-357E-491C-8BCE-3427E3FB92AF}"/>
    <dgm:cxn modelId="{CA6604C3-C70A-4621-81F9-7998914900CC}" type="presOf" srcId="{B18AF3A4-607F-4223-8AE5-995F3BA60B4B}" destId="{FCFA22C4-8ED9-4F5B-A4DB-06DA49465ECE}" srcOrd="0" destOrd="2" presId="urn:microsoft.com/office/officeart/2005/8/layout/chevron2"/>
    <dgm:cxn modelId="{2268F335-D0F9-4FAF-8CD0-3FE9FCF584D8}" type="presOf" srcId="{E9B736A9-8AA9-4753-A40A-F05173D0BC16}" destId="{891A1FFD-249C-4B3E-BBE4-B7CFCDA5D408}" srcOrd="0" destOrd="1" presId="urn:microsoft.com/office/officeart/2005/8/layout/chevron2"/>
    <dgm:cxn modelId="{DFE011F6-D1B1-42E4-AA86-6847DF8559CD}" type="presOf" srcId="{9F026A7D-3883-4BF2-97E7-9196D4AB486F}" destId="{891A1FFD-249C-4B3E-BBE4-B7CFCDA5D408}" srcOrd="0" destOrd="3" presId="urn:microsoft.com/office/officeart/2005/8/layout/chevron2"/>
    <dgm:cxn modelId="{1F5E0518-1831-40F1-88B6-C48D86FD0717}" srcId="{90C287A1-2EA1-4DAB-B1B9-228EDEC3492F}" destId="{B18AF3A4-607F-4223-8AE5-995F3BA60B4B}" srcOrd="2" destOrd="0" parTransId="{CCEBCA28-87D5-4825-A8B1-AD1E5D436981}" sibTransId="{C5A580A8-2241-4D5C-BEA7-8C84C5BE81DA}"/>
    <dgm:cxn modelId="{3C6549EE-37FA-45C8-B64E-43C2C375378F}" srcId="{7E5868B7-1E46-491C-8789-BB1F9C694A5A}" destId="{D94D3E9D-DDD3-40BD-99AF-BB98A1CEF64A}" srcOrd="2" destOrd="0" parTransId="{8CAF448C-8E5B-4D89-A477-81011465BB0B}" sibTransId="{298F9DCD-1414-4AAA-887A-C334551FCD04}"/>
    <dgm:cxn modelId="{2DDA1C21-D4DA-4295-8171-5EB66A53C187}" type="presOf" srcId="{42A44A42-815F-4EF7-894A-98723E76AFA4}" destId="{150C2D13-E954-490F-A063-59C98EA1BC83}" srcOrd="0" destOrd="2" presId="urn:microsoft.com/office/officeart/2005/8/layout/chevron2"/>
    <dgm:cxn modelId="{B9BB1032-F8CF-431A-8105-0009AD1EF0CA}" type="presOf" srcId="{EAF6E569-3AB7-4B75-BCD1-7D2451A41724}" destId="{FCFA22C4-8ED9-4F5B-A4DB-06DA49465ECE}" srcOrd="0" destOrd="1" presId="urn:microsoft.com/office/officeart/2005/8/layout/chevron2"/>
    <dgm:cxn modelId="{3DE5A893-12EC-4A6E-973B-B550CED2FFE0}" srcId="{FC781693-1EE6-4570-8CA6-F85ED9F39DF8}" destId="{E3926B60-E2C1-424C-86C8-CCEA9BA2264A}" srcOrd="0" destOrd="0" parTransId="{21F766CA-F2FE-44FD-89BA-42EEAF3A4DF6}" sibTransId="{14B6A009-2082-47A4-A845-7D94D65F3F02}"/>
    <dgm:cxn modelId="{E6AECEA5-B690-4851-A5B6-C04A0808B2D4}" srcId="{7E5868B7-1E46-491C-8789-BB1F9C694A5A}" destId="{9F026A7D-3883-4BF2-97E7-9196D4AB486F}" srcOrd="3" destOrd="0" parTransId="{C5A35AD2-775F-498E-A8BC-50DDEE3A41B5}" sibTransId="{791CF5A8-951F-4CEF-9848-D27082FD8259}"/>
    <dgm:cxn modelId="{D18A5CAE-30A6-4DA8-8FDE-10F8FF6EA1F4}" srcId="{7E5868B7-1E46-491C-8789-BB1F9C694A5A}" destId="{F8692B9C-2455-485E-A61F-1A6D8B05757D}" srcOrd="0" destOrd="0" parTransId="{29B170F4-E70B-4A0B-95C7-B93AA20ED38C}" sibTransId="{4D82B37E-BACE-456E-929B-4D40D60312F5}"/>
    <dgm:cxn modelId="{AA1E3F6C-D927-4915-8EF1-72D31BCAC34D}" srcId="{CDCBF9F7-B9BC-4041-8147-E567EEB2F7A4}" destId="{90C287A1-2EA1-4DAB-B1B9-228EDEC3492F}" srcOrd="2" destOrd="0" parTransId="{E515985A-D375-457E-81F8-9F286741A84A}" sibTransId="{BA9A53A5-E8DF-4CE1-A189-6E6E0B3E0300}"/>
    <dgm:cxn modelId="{42FEE687-48B8-458F-88DC-B0A08C349F8D}" type="presOf" srcId="{77A8E686-FC4D-4CE2-9B47-D9B06A8F1A26}" destId="{150C2D13-E954-490F-A063-59C98EA1BC83}" srcOrd="0" destOrd="1" presId="urn:microsoft.com/office/officeart/2005/8/layout/chevron2"/>
    <dgm:cxn modelId="{3F0B9A48-4569-46EE-B7E6-370DEBF73E8D}" type="presOf" srcId="{CDCBF9F7-B9BC-4041-8147-E567EEB2F7A4}" destId="{7B0BD6A0-85F7-47C9-9F8D-F76A271E3D66}" srcOrd="0" destOrd="0" presId="urn:microsoft.com/office/officeart/2005/8/layout/chevron2"/>
    <dgm:cxn modelId="{014DBA99-726D-42C1-8ADE-DA8BDE6DFF3F}" type="presOf" srcId="{D94D3E9D-DDD3-40BD-99AF-BB98A1CEF64A}" destId="{891A1FFD-249C-4B3E-BBE4-B7CFCDA5D408}" srcOrd="0" destOrd="2" presId="urn:microsoft.com/office/officeart/2005/8/layout/chevron2"/>
    <dgm:cxn modelId="{6FEA3306-8CF1-4697-9E57-7ACF4C0E94D5}" srcId="{CDCBF9F7-B9BC-4041-8147-E567EEB2F7A4}" destId="{7E5868B7-1E46-491C-8789-BB1F9C694A5A}" srcOrd="0" destOrd="0" parTransId="{A5F8B0FA-71C8-4AB9-BF86-D92F40FB6D64}" sibTransId="{66A088A2-E5EE-41DD-994B-51884213AB30}"/>
    <dgm:cxn modelId="{EFA8A05E-71B4-4FD8-ADCF-4829ECE657C2}" type="presOf" srcId="{7E5868B7-1E46-491C-8789-BB1F9C694A5A}" destId="{3E40FC5F-264B-474A-BE13-E58C9B99D724}" srcOrd="0" destOrd="0" presId="urn:microsoft.com/office/officeart/2005/8/layout/chevron2"/>
    <dgm:cxn modelId="{D0894961-E117-43FC-A6AC-5A5538C715C0}" srcId="{90C287A1-2EA1-4DAB-B1B9-228EDEC3492F}" destId="{EAF6E569-3AB7-4B75-BCD1-7D2451A41724}" srcOrd="1" destOrd="0" parTransId="{CE77A928-CCEA-4876-B26B-85613289EC1D}" sibTransId="{D57443EE-2ECC-46AC-94FC-AE90C2B79EBF}"/>
    <dgm:cxn modelId="{43A0D410-5D7B-4911-B925-D8F175C6BABB}" type="presOf" srcId="{E3926B60-E2C1-424C-86C8-CCEA9BA2264A}" destId="{150C2D13-E954-490F-A063-59C98EA1BC83}" srcOrd="0" destOrd="0" presId="urn:microsoft.com/office/officeart/2005/8/layout/chevron2"/>
    <dgm:cxn modelId="{012F7A73-BB60-472F-9F09-632F5528C1D2}" type="presParOf" srcId="{7B0BD6A0-85F7-47C9-9F8D-F76A271E3D66}" destId="{E6B20403-2055-4ECC-BF0A-6798D752FD0C}" srcOrd="0" destOrd="0" presId="urn:microsoft.com/office/officeart/2005/8/layout/chevron2"/>
    <dgm:cxn modelId="{3D1C1C17-4CA3-4D6F-AB3F-FF15156D86AB}" type="presParOf" srcId="{E6B20403-2055-4ECC-BF0A-6798D752FD0C}" destId="{3E40FC5F-264B-474A-BE13-E58C9B99D724}" srcOrd="0" destOrd="0" presId="urn:microsoft.com/office/officeart/2005/8/layout/chevron2"/>
    <dgm:cxn modelId="{78234BB0-5BAC-40E2-985A-7611AFEDF6B5}" type="presParOf" srcId="{E6B20403-2055-4ECC-BF0A-6798D752FD0C}" destId="{891A1FFD-249C-4B3E-BBE4-B7CFCDA5D408}" srcOrd="1" destOrd="0" presId="urn:microsoft.com/office/officeart/2005/8/layout/chevron2"/>
    <dgm:cxn modelId="{081D8D9C-09CD-4D53-B6EC-436626BDEE22}" type="presParOf" srcId="{7B0BD6A0-85F7-47C9-9F8D-F76A271E3D66}" destId="{631016BC-F592-4DE2-9213-64A81A514A48}" srcOrd="1" destOrd="0" presId="urn:microsoft.com/office/officeart/2005/8/layout/chevron2"/>
    <dgm:cxn modelId="{07EF0C32-1A10-4952-B4A1-A1CDFE5E0AD5}" type="presParOf" srcId="{7B0BD6A0-85F7-47C9-9F8D-F76A271E3D66}" destId="{83D67F6C-6E77-4C0E-B564-E31A16ACFD5C}" srcOrd="2" destOrd="0" presId="urn:microsoft.com/office/officeart/2005/8/layout/chevron2"/>
    <dgm:cxn modelId="{BB520353-A470-4F67-939F-54C2CF877C2B}" type="presParOf" srcId="{83D67F6C-6E77-4C0E-B564-E31A16ACFD5C}" destId="{E186822C-F84B-4D75-AFF8-9A3675E890D7}" srcOrd="0" destOrd="0" presId="urn:microsoft.com/office/officeart/2005/8/layout/chevron2"/>
    <dgm:cxn modelId="{7E19654A-4986-437B-BA51-F84E9A19D727}" type="presParOf" srcId="{83D67F6C-6E77-4C0E-B564-E31A16ACFD5C}" destId="{150C2D13-E954-490F-A063-59C98EA1BC83}" srcOrd="1" destOrd="0" presId="urn:microsoft.com/office/officeart/2005/8/layout/chevron2"/>
    <dgm:cxn modelId="{096F6ED4-AE5F-467A-A1B5-446163175506}" type="presParOf" srcId="{7B0BD6A0-85F7-47C9-9F8D-F76A271E3D66}" destId="{D22076CB-14AB-43E8-B8FC-7E30BC60A8C8}" srcOrd="3" destOrd="0" presId="urn:microsoft.com/office/officeart/2005/8/layout/chevron2"/>
    <dgm:cxn modelId="{36C95923-B031-4381-9106-37AF525079E8}" type="presParOf" srcId="{7B0BD6A0-85F7-47C9-9F8D-F76A271E3D66}" destId="{54F9752F-BFE1-45A1-B01F-46D47C3878A0}" srcOrd="4" destOrd="0" presId="urn:microsoft.com/office/officeart/2005/8/layout/chevron2"/>
    <dgm:cxn modelId="{AAA7C393-41BA-4A2C-836C-3BA53EA9ECAB}" type="presParOf" srcId="{54F9752F-BFE1-45A1-B01F-46D47C3878A0}" destId="{B9F46005-C2AF-4155-9FD2-1651E4566237}" srcOrd="0" destOrd="0" presId="urn:microsoft.com/office/officeart/2005/8/layout/chevron2"/>
    <dgm:cxn modelId="{BE93BEB8-DF61-41E5-9357-DCE7A3E799C5}" type="presParOf" srcId="{54F9752F-BFE1-45A1-B01F-46D47C3878A0}" destId="{FCFA22C4-8ED9-4F5B-A4DB-06DA49465EC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41D774-0B3E-4729-835B-47C25C789CB6}" type="doc">
      <dgm:prSet loTypeId="urn:microsoft.com/office/officeart/2005/8/layout/chevron2" loCatId="list" qsTypeId="urn:microsoft.com/office/officeart/2005/8/quickstyle/simple5" qsCatId="simple" csTypeId="urn:microsoft.com/office/officeart/2005/8/colors/accent2_3" csCatId="accent2" phldr="1"/>
      <dgm:spPr/>
      <dgm:t>
        <a:bodyPr/>
        <a:lstStyle/>
        <a:p>
          <a:endParaRPr lang="el-GR"/>
        </a:p>
      </dgm:t>
    </dgm:pt>
    <dgm:pt modelId="{35A8EAD2-C8A9-4303-9F38-F4B9C02A8F8C}">
      <dgm:prSet phldrT="[Κείμενο]"/>
      <dgm:spPr>
        <a:xfrm rot="5400000">
          <a:off x="-245635" y="246082"/>
          <a:ext cx="1637567" cy="1146297"/>
        </a:xfrm>
        <a:gradFill rotWithShape="0">
          <a:gsLst>
            <a:gs pos="0">
              <a:srgbClr val="C0504D">
                <a:shade val="80000"/>
                <a:hueOff val="0"/>
                <a:satOff val="0"/>
                <a:lumOff val="0"/>
                <a:alphaOff val="0"/>
                <a:shade val="51000"/>
                <a:satMod val="130000"/>
              </a:srgbClr>
            </a:gs>
            <a:gs pos="80000">
              <a:srgbClr val="C0504D">
                <a:shade val="80000"/>
                <a:hueOff val="0"/>
                <a:satOff val="0"/>
                <a:lumOff val="0"/>
                <a:alphaOff val="0"/>
                <a:shade val="93000"/>
                <a:satMod val="130000"/>
              </a:srgbClr>
            </a:gs>
            <a:gs pos="100000">
              <a:srgbClr val="C0504D">
                <a:shade val="80000"/>
                <a:hueOff val="0"/>
                <a:satOff val="0"/>
                <a:lumOff val="0"/>
                <a:alphaOff val="0"/>
                <a:shade val="94000"/>
                <a:satMod val="135000"/>
              </a:srgbClr>
            </a:gs>
          </a:gsLst>
          <a:lin ang="16200000" scaled="0"/>
        </a:gradFill>
        <a:ln w="9525" cap="flat" cmpd="sng" algn="ctr">
          <a:solidFill>
            <a:srgbClr val="C0504D">
              <a:shade val="80000"/>
              <a:hueOff val="0"/>
              <a:satOff val="0"/>
              <a:lumOff val="0"/>
              <a:alphaOff val="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l-GR" dirty="0" smtClean="0">
              <a:solidFill>
                <a:sysClr val="window" lastClr="FFFFFF"/>
              </a:solidFill>
              <a:latin typeface="Arial" pitchFamily="34" charset="0"/>
              <a:ea typeface="+mn-ea"/>
              <a:cs typeface="Arial" pitchFamily="34" charset="0"/>
            </a:rPr>
            <a:t> ΑΜΕΣΗ ΣΥΝΟΜΙΛΙΑ</a:t>
          </a:r>
          <a:endParaRPr lang="el-GR" dirty="0">
            <a:solidFill>
              <a:sysClr val="window" lastClr="FFFFFF"/>
            </a:solidFill>
            <a:latin typeface="Arial" pitchFamily="34" charset="0"/>
            <a:ea typeface="+mn-ea"/>
            <a:cs typeface="Arial" pitchFamily="34" charset="0"/>
          </a:endParaRPr>
        </a:p>
      </dgm:t>
    </dgm:pt>
    <dgm:pt modelId="{8C88ACE4-B161-4778-A518-5322AA089450}" type="parTrans" cxnId="{C9C705FD-C5A7-448F-8DA7-485E46A8797B}">
      <dgm:prSet/>
      <dgm:spPr/>
      <dgm:t>
        <a:bodyPr/>
        <a:lstStyle/>
        <a:p>
          <a:endParaRPr lang="el-GR"/>
        </a:p>
      </dgm:t>
    </dgm:pt>
    <dgm:pt modelId="{3AFF03A5-2ECF-4883-BB4B-CDEA1E0F5499}" type="sibTrans" cxnId="{C9C705FD-C5A7-448F-8DA7-485E46A8797B}">
      <dgm:prSet/>
      <dgm:spPr/>
      <dgm:t>
        <a:bodyPr/>
        <a:lstStyle/>
        <a:p>
          <a:endParaRPr lang="el-GR"/>
        </a:p>
      </dgm:t>
    </dgm:pt>
    <dgm:pt modelId="{7680CF83-DB20-4362-B116-E537388CC05A}">
      <dgm:prSet phldrT="[Κείμενο]"/>
      <dgm:spPr>
        <a:xfrm rot="5400000">
          <a:off x="4155739" y="-3008994"/>
          <a:ext cx="1064418" cy="7083302"/>
        </a:xfrm>
        <a:solidFill>
          <a:sysClr val="window" lastClr="FFFFFF">
            <a:alpha val="90000"/>
            <a:hueOff val="0"/>
            <a:satOff val="0"/>
            <a:lumOff val="0"/>
            <a:alphaOff val="0"/>
          </a:sysClr>
        </a:solidFill>
        <a:ln w="9525" cap="flat" cmpd="sng" algn="ctr">
          <a:solidFill>
            <a:srgbClr val="C0504D">
              <a:shade val="80000"/>
              <a:hueOff val="0"/>
              <a:satOff val="0"/>
              <a:lumOff val="0"/>
              <a:alphaOff val="0"/>
            </a:srgbClr>
          </a:solidFill>
          <a:prstDash val="solid"/>
        </a:ln>
        <a:effectLst>
          <a:outerShdw blurRad="40000" dist="23000" dir="5400000" rotWithShape="0">
            <a:srgbClr val="000000">
              <a:alpha val="35000"/>
            </a:srgbClr>
          </a:outerShdw>
        </a:effectLst>
      </dgm:spPr>
      <dgm:t>
        <a:bodyPr/>
        <a:lstStyle/>
        <a:p>
          <a:endParaRPr lang="el-GR" dirty="0">
            <a:solidFill>
              <a:sysClr val="windowText" lastClr="000000">
                <a:hueOff val="0"/>
                <a:satOff val="0"/>
                <a:lumOff val="0"/>
                <a:alphaOff val="0"/>
              </a:sysClr>
            </a:solidFill>
            <a:latin typeface="Arial" pitchFamily="34" charset="0"/>
            <a:ea typeface="+mn-ea"/>
            <a:cs typeface="Arial" pitchFamily="34" charset="0"/>
          </a:endParaRPr>
        </a:p>
      </dgm:t>
    </dgm:pt>
    <dgm:pt modelId="{E8FB9DDD-2D2A-4D47-8AC8-E8C0A70B4604}" type="parTrans" cxnId="{F926CA33-EFA4-482E-BC6E-4BD5D2E8CF09}">
      <dgm:prSet/>
      <dgm:spPr/>
      <dgm:t>
        <a:bodyPr/>
        <a:lstStyle/>
        <a:p>
          <a:endParaRPr lang="el-GR"/>
        </a:p>
      </dgm:t>
    </dgm:pt>
    <dgm:pt modelId="{6B2BB863-A8D7-4184-B3D3-E250831CC862}" type="sibTrans" cxnId="{F926CA33-EFA4-482E-BC6E-4BD5D2E8CF09}">
      <dgm:prSet/>
      <dgm:spPr/>
      <dgm:t>
        <a:bodyPr/>
        <a:lstStyle/>
        <a:p>
          <a:endParaRPr lang="el-GR"/>
        </a:p>
      </dgm:t>
    </dgm:pt>
    <dgm:pt modelId="{A5913659-9910-42A2-A018-CD2D4323E32D}">
      <dgm:prSet phldrT="[Κείμενο]"/>
      <dgm:spPr>
        <a:xfrm rot="5400000">
          <a:off x="4155739" y="-3008994"/>
          <a:ext cx="1064418" cy="7083302"/>
        </a:xfrm>
        <a:solidFill>
          <a:sysClr val="window" lastClr="FFFFFF">
            <a:alpha val="90000"/>
            <a:hueOff val="0"/>
            <a:satOff val="0"/>
            <a:lumOff val="0"/>
            <a:alphaOff val="0"/>
          </a:sysClr>
        </a:solidFill>
        <a:ln w="9525" cap="flat" cmpd="sng" algn="ctr">
          <a:solidFill>
            <a:srgbClr val="C0504D">
              <a:shade val="80000"/>
              <a:hueOff val="0"/>
              <a:satOff val="0"/>
              <a:lumOff val="0"/>
              <a:alphaOff val="0"/>
            </a:srgbClr>
          </a:solidFill>
          <a:prstDash val="solid"/>
        </a:ln>
        <a:effectLst>
          <a:outerShdw blurRad="40000" dist="23000" dir="5400000" rotWithShape="0">
            <a:srgbClr val="000000">
              <a:alpha val="35000"/>
            </a:srgbClr>
          </a:outerShdw>
        </a:effectLst>
      </dgm:spPr>
      <dgm:t>
        <a:bodyPr/>
        <a:lstStyle/>
        <a:p>
          <a:r>
            <a:rPr lang="el-GR" dirty="0" smtClean="0">
              <a:solidFill>
                <a:sysClr val="windowText" lastClr="000000">
                  <a:hueOff val="0"/>
                  <a:satOff val="0"/>
                  <a:lumOff val="0"/>
                  <a:alphaOff val="0"/>
                </a:sysClr>
              </a:solidFill>
              <a:latin typeface="Arial" pitchFamily="34" charset="0"/>
              <a:ea typeface="+mn-ea"/>
              <a:cs typeface="Arial" pitchFamily="34" charset="0"/>
            </a:rPr>
            <a:t>Αποπλάνηση ανηλίκου</a:t>
          </a:r>
          <a:endParaRPr lang="el-GR" dirty="0">
            <a:solidFill>
              <a:sysClr val="windowText" lastClr="000000">
                <a:hueOff val="0"/>
                <a:satOff val="0"/>
                <a:lumOff val="0"/>
                <a:alphaOff val="0"/>
              </a:sysClr>
            </a:solidFill>
            <a:latin typeface="Arial" pitchFamily="34" charset="0"/>
            <a:ea typeface="+mn-ea"/>
            <a:cs typeface="Arial" pitchFamily="34" charset="0"/>
          </a:endParaRPr>
        </a:p>
      </dgm:t>
    </dgm:pt>
    <dgm:pt modelId="{E5C5A53B-2F79-4D7E-958E-928B2584D9F7}" type="parTrans" cxnId="{620CA4D4-EE75-4DE3-8183-4FCA525D1288}">
      <dgm:prSet/>
      <dgm:spPr/>
      <dgm:t>
        <a:bodyPr/>
        <a:lstStyle/>
        <a:p>
          <a:endParaRPr lang="el-GR"/>
        </a:p>
      </dgm:t>
    </dgm:pt>
    <dgm:pt modelId="{56B4820C-6CDF-480A-B785-084CCDBE5704}" type="sibTrans" cxnId="{620CA4D4-EE75-4DE3-8183-4FCA525D1288}">
      <dgm:prSet/>
      <dgm:spPr/>
      <dgm:t>
        <a:bodyPr/>
        <a:lstStyle/>
        <a:p>
          <a:endParaRPr lang="el-GR"/>
        </a:p>
      </dgm:t>
    </dgm:pt>
    <dgm:pt modelId="{F7FEBA95-7629-4838-B13E-9E6BA985B32E}">
      <dgm:prSet phldrT="[Κείμενο]"/>
      <dgm:spPr>
        <a:xfrm rot="5400000">
          <a:off x="-245635" y="1689832"/>
          <a:ext cx="1637567" cy="1146297"/>
        </a:xfrm>
        <a:gradFill rotWithShape="0">
          <a:gsLst>
            <a:gs pos="0">
              <a:srgbClr val="C0504D">
                <a:shade val="80000"/>
                <a:hueOff val="-17936"/>
                <a:satOff val="-2012"/>
                <a:lumOff val="12840"/>
                <a:alphaOff val="0"/>
                <a:shade val="51000"/>
                <a:satMod val="130000"/>
              </a:srgbClr>
            </a:gs>
            <a:gs pos="80000">
              <a:srgbClr val="C0504D">
                <a:shade val="80000"/>
                <a:hueOff val="-17936"/>
                <a:satOff val="-2012"/>
                <a:lumOff val="12840"/>
                <a:alphaOff val="0"/>
                <a:shade val="93000"/>
                <a:satMod val="130000"/>
              </a:srgbClr>
            </a:gs>
            <a:gs pos="100000">
              <a:srgbClr val="C0504D">
                <a:shade val="80000"/>
                <a:hueOff val="-17936"/>
                <a:satOff val="-2012"/>
                <a:lumOff val="12840"/>
                <a:alphaOff val="0"/>
                <a:shade val="94000"/>
                <a:satMod val="135000"/>
              </a:srgbClr>
            </a:gs>
          </a:gsLst>
          <a:lin ang="16200000" scaled="0"/>
        </a:gradFill>
        <a:ln w="9525" cap="flat" cmpd="sng" algn="ctr">
          <a:solidFill>
            <a:srgbClr val="C0504D">
              <a:shade val="80000"/>
              <a:hueOff val="-17936"/>
              <a:satOff val="-2012"/>
              <a:lumOff val="12840"/>
              <a:alphaOff val="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l-GR" dirty="0" smtClean="0">
              <a:solidFill>
                <a:sysClr val="window" lastClr="FFFFFF"/>
              </a:solidFill>
              <a:latin typeface="Arial" pitchFamily="34" charset="0"/>
              <a:ea typeface="+mn-ea"/>
              <a:cs typeface="Arial" pitchFamily="34" charset="0"/>
            </a:rPr>
            <a:t>ΒΙΑΙΑ ΠΑΙΧΝΙΔΙΑ</a:t>
          </a:r>
          <a:endParaRPr lang="el-GR" dirty="0">
            <a:solidFill>
              <a:sysClr val="window" lastClr="FFFFFF"/>
            </a:solidFill>
            <a:latin typeface="Arial" pitchFamily="34" charset="0"/>
            <a:ea typeface="+mn-ea"/>
            <a:cs typeface="Arial" pitchFamily="34" charset="0"/>
          </a:endParaRPr>
        </a:p>
      </dgm:t>
    </dgm:pt>
    <dgm:pt modelId="{0ECCF7F1-69CD-43E8-B9AC-C0B2074F580C}" type="parTrans" cxnId="{7EEE0BB8-8DE8-4085-B0AF-7E6B10499655}">
      <dgm:prSet/>
      <dgm:spPr/>
      <dgm:t>
        <a:bodyPr/>
        <a:lstStyle/>
        <a:p>
          <a:endParaRPr lang="el-GR"/>
        </a:p>
      </dgm:t>
    </dgm:pt>
    <dgm:pt modelId="{DE465046-5C5A-4578-AD5E-4595E423164D}" type="sibTrans" cxnId="{7EEE0BB8-8DE8-4085-B0AF-7E6B10499655}">
      <dgm:prSet/>
      <dgm:spPr/>
      <dgm:t>
        <a:bodyPr/>
        <a:lstStyle/>
        <a:p>
          <a:endParaRPr lang="el-GR"/>
        </a:p>
      </dgm:t>
    </dgm:pt>
    <dgm:pt modelId="{A0167658-9FC8-4E49-9135-15FD75D2D2F6}">
      <dgm:prSet phldrT="[Κείμενο]"/>
      <dgm:spPr>
        <a:xfrm rot="5400000">
          <a:off x="4155739" y="-1565244"/>
          <a:ext cx="1064418" cy="7083302"/>
        </a:xfrm>
        <a:solidFill>
          <a:sysClr val="window" lastClr="FFFFFF">
            <a:alpha val="90000"/>
            <a:hueOff val="0"/>
            <a:satOff val="0"/>
            <a:lumOff val="0"/>
            <a:alphaOff val="0"/>
          </a:sysClr>
        </a:solidFill>
        <a:ln w="9525" cap="flat" cmpd="sng" algn="ctr">
          <a:solidFill>
            <a:srgbClr val="C0504D">
              <a:shade val="80000"/>
              <a:hueOff val="-17936"/>
              <a:satOff val="-2012"/>
              <a:lumOff val="12840"/>
              <a:alphaOff val="0"/>
            </a:srgbClr>
          </a:solidFill>
          <a:prstDash val="solid"/>
        </a:ln>
        <a:effectLst>
          <a:outerShdw blurRad="40000" dist="23000" dir="5400000" rotWithShape="0">
            <a:srgbClr val="000000">
              <a:alpha val="35000"/>
            </a:srgbClr>
          </a:outerShdw>
        </a:effectLst>
      </dgm:spPr>
      <dgm:t>
        <a:bodyPr/>
        <a:lstStyle/>
        <a:p>
          <a:r>
            <a:rPr lang="el-GR" dirty="0" smtClean="0">
              <a:solidFill>
                <a:sysClr val="windowText" lastClr="000000">
                  <a:hueOff val="0"/>
                  <a:satOff val="0"/>
                  <a:lumOff val="0"/>
                  <a:alphaOff val="0"/>
                </a:sysClr>
              </a:solidFill>
              <a:latin typeface="Arial" pitchFamily="34" charset="0"/>
              <a:ea typeface="+mn-ea"/>
              <a:cs typeface="Arial" pitchFamily="34" charset="0"/>
            </a:rPr>
            <a:t>Παγκόσμια υψηλό ποσοστό ενασχόλησης</a:t>
          </a:r>
          <a:endParaRPr lang="el-GR" dirty="0">
            <a:solidFill>
              <a:sysClr val="windowText" lastClr="000000">
                <a:hueOff val="0"/>
                <a:satOff val="0"/>
                <a:lumOff val="0"/>
                <a:alphaOff val="0"/>
              </a:sysClr>
            </a:solidFill>
            <a:latin typeface="Arial" pitchFamily="34" charset="0"/>
            <a:ea typeface="+mn-ea"/>
            <a:cs typeface="Arial" pitchFamily="34" charset="0"/>
          </a:endParaRPr>
        </a:p>
      </dgm:t>
    </dgm:pt>
    <dgm:pt modelId="{FCDEE119-F8AD-473E-9A7B-AA4CFAA988A4}" type="parTrans" cxnId="{49DFB5B3-C8BC-4ED5-9EC2-76AB497A6011}">
      <dgm:prSet/>
      <dgm:spPr/>
      <dgm:t>
        <a:bodyPr/>
        <a:lstStyle/>
        <a:p>
          <a:endParaRPr lang="el-GR"/>
        </a:p>
      </dgm:t>
    </dgm:pt>
    <dgm:pt modelId="{063C3084-0157-4395-947C-39B0EC24961E}" type="sibTrans" cxnId="{49DFB5B3-C8BC-4ED5-9EC2-76AB497A6011}">
      <dgm:prSet/>
      <dgm:spPr/>
      <dgm:t>
        <a:bodyPr/>
        <a:lstStyle/>
        <a:p>
          <a:endParaRPr lang="el-GR"/>
        </a:p>
      </dgm:t>
    </dgm:pt>
    <dgm:pt modelId="{E3694445-02A9-4C65-B232-55062A753FCA}">
      <dgm:prSet phldrT="[Κείμενο]"/>
      <dgm:spPr>
        <a:xfrm rot="5400000">
          <a:off x="4155739" y="-1565244"/>
          <a:ext cx="1064418" cy="7083302"/>
        </a:xfrm>
        <a:solidFill>
          <a:sysClr val="window" lastClr="FFFFFF">
            <a:alpha val="90000"/>
            <a:hueOff val="0"/>
            <a:satOff val="0"/>
            <a:lumOff val="0"/>
            <a:alphaOff val="0"/>
          </a:sysClr>
        </a:solidFill>
        <a:ln w="9525" cap="flat" cmpd="sng" algn="ctr">
          <a:solidFill>
            <a:srgbClr val="C0504D">
              <a:shade val="80000"/>
              <a:hueOff val="-17936"/>
              <a:satOff val="-2012"/>
              <a:lumOff val="12840"/>
              <a:alphaOff val="0"/>
            </a:srgbClr>
          </a:solidFill>
          <a:prstDash val="solid"/>
        </a:ln>
        <a:effectLst>
          <a:outerShdw blurRad="40000" dist="23000" dir="5400000" rotWithShape="0">
            <a:srgbClr val="000000">
              <a:alpha val="35000"/>
            </a:srgbClr>
          </a:outerShdw>
        </a:effectLst>
      </dgm:spPr>
      <dgm:t>
        <a:bodyPr/>
        <a:lstStyle/>
        <a:p>
          <a:r>
            <a:rPr lang="el-GR" dirty="0" smtClean="0">
              <a:solidFill>
                <a:sysClr val="windowText" lastClr="000000">
                  <a:hueOff val="0"/>
                  <a:satOff val="0"/>
                  <a:lumOff val="0"/>
                  <a:alphaOff val="0"/>
                </a:sysClr>
              </a:solidFill>
              <a:latin typeface="Arial" pitchFamily="34" charset="0"/>
              <a:ea typeface="+mn-ea"/>
              <a:cs typeface="Arial" pitchFamily="34" charset="0"/>
            </a:rPr>
            <a:t>Αντικοινωνική και πολεμόχαρης συμπεριφορά</a:t>
          </a:r>
          <a:endParaRPr lang="el-GR" dirty="0">
            <a:solidFill>
              <a:sysClr val="windowText" lastClr="000000">
                <a:hueOff val="0"/>
                <a:satOff val="0"/>
                <a:lumOff val="0"/>
                <a:alphaOff val="0"/>
              </a:sysClr>
            </a:solidFill>
            <a:latin typeface="Arial" pitchFamily="34" charset="0"/>
            <a:ea typeface="+mn-ea"/>
            <a:cs typeface="Arial" pitchFamily="34" charset="0"/>
          </a:endParaRPr>
        </a:p>
      </dgm:t>
    </dgm:pt>
    <dgm:pt modelId="{22B9A9AA-F0D5-4862-B998-94F0A92D53CC}" type="parTrans" cxnId="{892A0A58-1E1B-417D-B8DA-E0EF9EA0DF95}">
      <dgm:prSet/>
      <dgm:spPr/>
      <dgm:t>
        <a:bodyPr/>
        <a:lstStyle/>
        <a:p>
          <a:endParaRPr lang="el-GR"/>
        </a:p>
      </dgm:t>
    </dgm:pt>
    <dgm:pt modelId="{0A2BC66C-F1F7-45E1-BAFA-5710FD48032B}" type="sibTrans" cxnId="{892A0A58-1E1B-417D-B8DA-E0EF9EA0DF95}">
      <dgm:prSet/>
      <dgm:spPr/>
      <dgm:t>
        <a:bodyPr/>
        <a:lstStyle/>
        <a:p>
          <a:endParaRPr lang="el-GR"/>
        </a:p>
      </dgm:t>
    </dgm:pt>
    <dgm:pt modelId="{58862F0D-3160-468E-91CD-0D0E4A109AD1}">
      <dgm:prSet phldrT="[Κείμενο]"/>
      <dgm:spPr>
        <a:xfrm rot="5400000">
          <a:off x="-245635" y="3133582"/>
          <a:ext cx="1637567" cy="1146297"/>
        </a:xfrm>
        <a:gradFill rotWithShape="0">
          <a:gsLst>
            <a:gs pos="0">
              <a:srgbClr val="C0504D">
                <a:shade val="80000"/>
                <a:hueOff val="-35872"/>
                <a:satOff val="-4024"/>
                <a:lumOff val="25680"/>
                <a:alphaOff val="0"/>
                <a:shade val="51000"/>
                <a:satMod val="130000"/>
              </a:srgbClr>
            </a:gs>
            <a:gs pos="80000">
              <a:srgbClr val="C0504D">
                <a:shade val="80000"/>
                <a:hueOff val="-35872"/>
                <a:satOff val="-4024"/>
                <a:lumOff val="25680"/>
                <a:alphaOff val="0"/>
                <a:shade val="93000"/>
                <a:satMod val="130000"/>
              </a:srgbClr>
            </a:gs>
            <a:gs pos="100000">
              <a:srgbClr val="C0504D">
                <a:shade val="80000"/>
                <a:hueOff val="-35872"/>
                <a:satOff val="-4024"/>
                <a:lumOff val="25680"/>
                <a:alphaOff val="0"/>
                <a:shade val="94000"/>
                <a:satMod val="135000"/>
              </a:srgbClr>
            </a:gs>
          </a:gsLst>
          <a:lin ang="16200000" scaled="0"/>
        </a:gradFill>
        <a:ln w="9525" cap="flat" cmpd="sng" algn="ctr">
          <a:solidFill>
            <a:srgbClr val="C0504D">
              <a:shade val="80000"/>
              <a:hueOff val="-35872"/>
              <a:satOff val="-4024"/>
              <a:lumOff val="25680"/>
              <a:alphaOff val="0"/>
            </a:srgb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l-GR" dirty="0" smtClean="0">
              <a:solidFill>
                <a:sysClr val="window" lastClr="FFFFFF"/>
              </a:solidFill>
              <a:latin typeface="Arial" pitchFamily="34" charset="0"/>
              <a:ea typeface="+mn-ea"/>
              <a:cs typeface="Arial" pitchFamily="34" charset="0"/>
            </a:rPr>
            <a:t>ΠΑΡΑ-</a:t>
          </a:r>
        </a:p>
        <a:p>
          <a:r>
            <a:rPr lang="el-GR" dirty="0" smtClean="0">
              <a:solidFill>
                <a:sysClr val="window" lastClr="FFFFFF"/>
              </a:solidFill>
              <a:latin typeface="Arial" pitchFamily="34" charset="0"/>
              <a:ea typeface="+mn-ea"/>
              <a:cs typeface="Arial" pitchFamily="34" charset="0"/>
            </a:rPr>
            <a:t>ΠΛΗΡΟΦΟΡΗΣΗ</a:t>
          </a:r>
          <a:endParaRPr lang="el-GR" dirty="0">
            <a:solidFill>
              <a:sysClr val="window" lastClr="FFFFFF"/>
            </a:solidFill>
            <a:latin typeface="Arial" pitchFamily="34" charset="0"/>
            <a:ea typeface="+mn-ea"/>
            <a:cs typeface="Arial" pitchFamily="34" charset="0"/>
          </a:endParaRPr>
        </a:p>
      </dgm:t>
    </dgm:pt>
    <dgm:pt modelId="{CF8D21FB-9C0F-41BC-9668-DC41EBB3F2F6}" type="parTrans" cxnId="{66B313DE-C8ED-4743-9E7F-53D8418E0203}">
      <dgm:prSet/>
      <dgm:spPr/>
      <dgm:t>
        <a:bodyPr/>
        <a:lstStyle/>
        <a:p>
          <a:endParaRPr lang="el-GR"/>
        </a:p>
      </dgm:t>
    </dgm:pt>
    <dgm:pt modelId="{3812E180-0B15-4C4F-867C-4AE0808078A1}" type="sibTrans" cxnId="{66B313DE-C8ED-4743-9E7F-53D8418E0203}">
      <dgm:prSet/>
      <dgm:spPr/>
      <dgm:t>
        <a:bodyPr/>
        <a:lstStyle/>
        <a:p>
          <a:endParaRPr lang="el-GR"/>
        </a:p>
      </dgm:t>
    </dgm:pt>
    <dgm:pt modelId="{F0605D10-903C-4350-BD6E-2DA8BDCD7325}">
      <dgm:prSet phldrT="[Κείμενο]"/>
      <dgm:spPr>
        <a:xfrm rot="5400000">
          <a:off x="4155739" y="-121494"/>
          <a:ext cx="1064418" cy="7083302"/>
        </a:xfrm>
        <a:solidFill>
          <a:sysClr val="window" lastClr="FFFFFF">
            <a:alpha val="90000"/>
            <a:hueOff val="0"/>
            <a:satOff val="0"/>
            <a:lumOff val="0"/>
            <a:alphaOff val="0"/>
          </a:sysClr>
        </a:solidFill>
        <a:ln w="9525" cap="flat" cmpd="sng" algn="ctr">
          <a:solidFill>
            <a:srgbClr val="C0504D">
              <a:shade val="80000"/>
              <a:hueOff val="-35872"/>
              <a:satOff val="-4024"/>
              <a:lumOff val="25680"/>
              <a:alphaOff val="0"/>
            </a:srgbClr>
          </a:solidFill>
          <a:prstDash val="solid"/>
        </a:ln>
        <a:effectLst>
          <a:outerShdw blurRad="40000" dist="23000" dir="5400000" rotWithShape="0">
            <a:srgbClr val="000000">
              <a:alpha val="35000"/>
            </a:srgbClr>
          </a:outerShdw>
        </a:effectLst>
      </dgm:spPr>
      <dgm:t>
        <a:bodyPr/>
        <a:lstStyle/>
        <a:p>
          <a:r>
            <a:rPr lang="el-GR" dirty="0" smtClean="0">
              <a:solidFill>
                <a:sysClr val="windowText" lastClr="000000">
                  <a:hueOff val="0"/>
                  <a:satOff val="0"/>
                  <a:lumOff val="0"/>
                  <a:alphaOff val="0"/>
                </a:sysClr>
              </a:solidFill>
              <a:latin typeface="Arial" pitchFamily="34" charset="0"/>
              <a:ea typeface="+mn-ea"/>
              <a:cs typeface="Arial" pitchFamily="34" charset="0"/>
            </a:rPr>
            <a:t>Ολοένα αυξανόμενος όγκος πληροφοριών</a:t>
          </a:r>
          <a:endParaRPr lang="el-GR" dirty="0">
            <a:solidFill>
              <a:sysClr val="windowText" lastClr="000000">
                <a:hueOff val="0"/>
                <a:satOff val="0"/>
                <a:lumOff val="0"/>
                <a:alphaOff val="0"/>
              </a:sysClr>
            </a:solidFill>
            <a:latin typeface="Arial" pitchFamily="34" charset="0"/>
            <a:ea typeface="+mn-ea"/>
            <a:cs typeface="Arial" pitchFamily="34" charset="0"/>
          </a:endParaRPr>
        </a:p>
      </dgm:t>
    </dgm:pt>
    <dgm:pt modelId="{CE8FB3F4-DC27-4860-9CB6-7670A2C5C938}" type="parTrans" cxnId="{7E4A8F21-A850-4609-B221-28239ED6230B}">
      <dgm:prSet/>
      <dgm:spPr/>
      <dgm:t>
        <a:bodyPr/>
        <a:lstStyle/>
        <a:p>
          <a:endParaRPr lang="el-GR"/>
        </a:p>
      </dgm:t>
    </dgm:pt>
    <dgm:pt modelId="{BAF03193-E056-4A87-A94E-720291EC98D1}" type="sibTrans" cxnId="{7E4A8F21-A850-4609-B221-28239ED6230B}">
      <dgm:prSet/>
      <dgm:spPr/>
      <dgm:t>
        <a:bodyPr/>
        <a:lstStyle/>
        <a:p>
          <a:endParaRPr lang="el-GR"/>
        </a:p>
      </dgm:t>
    </dgm:pt>
    <dgm:pt modelId="{178F320B-EBE6-46AC-9015-5E059414F4AA}">
      <dgm:prSet phldrT="[Κείμενο]"/>
      <dgm:spPr>
        <a:xfrm rot="5400000">
          <a:off x="4155739" y="-121494"/>
          <a:ext cx="1064418" cy="7083302"/>
        </a:xfrm>
        <a:solidFill>
          <a:sysClr val="window" lastClr="FFFFFF">
            <a:alpha val="90000"/>
            <a:hueOff val="0"/>
            <a:satOff val="0"/>
            <a:lumOff val="0"/>
            <a:alphaOff val="0"/>
          </a:sysClr>
        </a:solidFill>
        <a:ln w="9525" cap="flat" cmpd="sng" algn="ctr">
          <a:solidFill>
            <a:srgbClr val="C0504D">
              <a:shade val="80000"/>
              <a:hueOff val="-35872"/>
              <a:satOff val="-4024"/>
              <a:lumOff val="25680"/>
              <a:alphaOff val="0"/>
            </a:srgbClr>
          </a:solidFill>
          <a:prstDash val="solid"/>
        </a:ln>
        <a:effectLst>
          <a:outerShdw blurRad="40000" dist="23000" dir="5400000" rotWithShape="0">
            <a:srgbClr val="000000">
              <a:alpha val="35000"/>
            </a:srgbClr>
          </a:outerShdw>
        </a:effectLst>
      </dgm:spPr>
      <dgm:t>
        <a:bodyPr/>
        <a:lstStyle/>
        <a:p>
          <a:r>
            <a:rPr lang="el-GR" dirty="0" smtClean="0">
              <a:solidFill>
                <a:sysClr val="windowText" lastClr="000000">
                  <a:hueOff val="0"/>
                  <a:satOff val="0"/>
                  <a:lumOff val="0"/>
                  <a:alphaOff val="0"/>
                </a:sysClr>
              </a:solidFill>
              <a:latin typeface="Arial" pitchFamily="34" charset="0"/>
              <a:ea typeface="+mn-ea"/>
              <a:cs typeface="Arial" pitchFamily="34" charset="0"/>
            </a:rPr>
            <a:t>Ανεξέλεγκτη η ορθότητα τους</a:t>
          </a:r>
          <a:endParaRPr lang="el-GR" dirty="0">
            <a:solidFill>
              <a:sysClr val="windowText" lastClr="000000">
                <a:hueOff val="0"/>
                <a:satOff val="0"/>
                <a:lumOff val="0"/>
                <a:alphaOff val="0"/>
              </a:sysClr>
            </a:solidFill>
            <a:latin typeface="Arial" pitchFamily="34" charset="0"/>
            <a:ea typeface="+mn-ea"/>
            <a:cs typeface="Arial" pitchFamily="34" charset="0"/>
          </a:endParaRPr>
        </a:p>
      </dgm:t>
    </dgm:pt>
    <dgm:pt modelId="{5F6855CA-1AD6-4DFA-99AD-665C28C1C39E}" type="parTrans" cxnId="{F278B0E1-4CA2-4389-B8CE-58A075AC9568}">
      <dgm:prSet/>
      <dgm:spPr/>
      <dgm:t>
        <a:bodyPr/>
        <a:lstStyle/>
        <a:p>
          <a:endParaRPr lang="el-GR"/>
        </a:p>
      </dgm:t>
    </dgm:pt>
    <dgm:pt modelId="{6363A683-73A9-4923-9D15-E4FCF8A79042}" type="sibTrans" cxnId="{F278B0E1-4CA2-4389-B8CE-58A075AC9568}">
      <dgm:prSet/>
      <dgm:spPr/>
      <dgm:t>
        <a:bodyPr/>
        <a:lstStyle/>
        <a:p>
          <a:endParaRPr lang="el-GR"/>
        </a:p>
      </dgm:t>
    </dgm:pt>
    <dgm:pt modelId="{C0A92DB3-9A9C-4C3E-8DE3-3D74032170B1}">
      <dgm:prSet phldrT="[Κείμενο]"/>
      <dgm:spPr>
        <a:xfrm rot="5400000">
          <a:off x="4155739" y="-3008994"/>
          <a:ext cx="1064418" cy="7083302"/>
        </a:xfrm>
        <a:solidFill>
          <a:sysClr val="window" lastClr="FFFFFF">
            <a:alpha val="90000"/>
            <a:hueOff val="0"/>
            <a:satOff val="0"/>
            <a:lumOff val="0"/>
            <a:alphaOff val="0"/>
          </a:sysClr>
        </a:solidFill>
        <a:ln w="9525" cap="flat" cmpd="sng" algn="ctr">
          <a:solidFill>
            <a:srgbClr val="C0504D">
              <a:shade val="80000"/>
              <a:hueOff val="0"/>
              <a:satOff val="0"/>
              <a:lumOff val="0"/>
              <a:alphaOff val="0"/>
            </a:srgbClr>
          </a:solidFill>
          <a:prstDash val="solid"/>
        </a:ln>
        <a:effectLst>
          <a:outerShdw blurRad="40000" dist="23000" dir="5400000" rotWithShape="0">
            <a:srgbClr val="000000">
              <a:alpha val="35000"/>
            </a:srgbClr>
          </a:outerShdw>
        </a:effectLst>
      </dgm:spPr>
      <dgm:t>
        <a:bodyPr/>
        <a:lstStyle/>
        <a:p>
          <a:r>
            <a:rPr lang="el-GR" dirty="0" smtClean="0">
              <a:solidFill>
                <a:sysClr val="windowText" lastClr="000000">
                  <a:hueOff val="0"/>
                  <a:satOff val="0"/>
                  <a:lumOff val="0"/>
                  <a:alphaOff val="0"/>
                </a:sysClr>
              </a:solidFill>
              <a:latin typeface="Arial" pitchFamily="34" charset="0"/>
              <a:ea typeface="+mn-ea"/>
              <a:cs typeface="Arial" pitchFamily="34" charset="0"/>
            </a:rPr>
            <a:t>Ηλεκτρονική παρενόχληση</a:t>
          </a:r>
          <a:endParaRPr lang="el-GR" dirty="0">
            <a:solidFill>
              <a:sysClr val="windowText" lastClr="000000">
                <a:hueOff val="0"/>
                <a:satOff val="0"/>
                <a:lumOff val="0"/>
                <a:alphaOff val="0"/>
              </a:sysClr>
            </a:solidFill>
            <a:latin typeface="Arial" pitchFamily="34" charset="0"/>
            <a:ea typeface="+mn-ea"/>
            <a:cs typeface="Arial" pitchFamily="34" charset="0"/>
          </a:endParaRPr>
        </a:p>
      </dgm:t>
    </dgm:pt>
    <dgm:pt modelId="{5748D86D-010A-429E-9C04-0DD500586576}" type="parTrans" cxnId="{3D535227-A724-41AD-965E-1760190A45D0}">
      <dgm:prSet/>
      <dgm:spPr/>
      <dgm:t>
        <a:bodyPr/>
        <a:lstStyle/>
        <a:p>
          <a:endParaRPr lang="el-GR"/>
        </a:p>
      </dgm:t>
    </dgm:pt>
    <dgm:pt modelId="{F10DE174-89F6-4715-889D-965CCF13708A}" type="sibTrans" cxnId="{3D535227-A724-41AD-965E-1760190A45D0}">
      <dgm:prSet/>
      <dgm:spPr/>
      <dgm:t>
        <a:bodyPr/>
        <a:lstStyle/>
        <a:p>
          <a:endParaRPr lang="el-GR"/>
        </a:p>
      </dgm:t>
    </dgm:pt>
    <dgm:pt modelId="{098C6DB3-FF39-4D78-B9F6-2D9ABBBCB407}" type="pres">
      <dgm:prSet presAssocID="{D841D774-0B3E-4729-835B-47C25C789CB6}" presName="linearFlow" presStyleCnt="0">
        <dgm:presLayoutVars>
          <dgm:dir/>
          <dgm:animLvl val="lvl"/>
          <dgm:resizeHandles val="exact"/>
        </dgm:presLayoutVars>
      </dgm:prSet>
      <dgm:spPr/>
      <dgm:t>
        <a:bodyPr/>
        <a:lstStyle/>
        <a:p>
          <a:endParaRPr lang="en-US"/>
        </a:p>
      </dgm:t>
    </dgm:pt>
    <dgm:pt modelId="{2F303C71-2CA1-4E11-90EF-384811366F3C}" type="pres">
      <dgm:prSet presAssocID="{35A8EAD2-C8A9-4303-9F38-F4B9C02A8F8C}" presName="composite" presStyleCnt="0"/>
      <dgm:spPr/>
    </dgm:pt>
    <dgm:pt modelId="{C18E57C8-7758-452E-92BC-33044D0E8012}" type="pres">
      <dgm:prSet presAssocID="{35A8EAD2-C8A9-4303-9F38-F4B9C02A8F8C}" presName="parentText" presStyleLbl="alignNode1" presStyleIdx="0" presStyleCnt="3">
        <dgm:presLayoutVars>
          <dgm:chMax val="1"/>
          <dgm:bulletEnabled val="1"/>
        </dgm:presLayoutVars>
      </dgm:prSet>
      <dgm:spPr>
        <a:prstGeom prst="chevron">
          <a:avLst/>
        </a:prstGeom>
      </dgm:spPr>
      <dgm:t>
        <a:bodyPr/>
        <a:lstStyle/>
        <a:p>
          <a:endParaRPr lang="el-GR"/>
        </a:p>
      </dgm:t>
    </dgm:pt>
    <dgm:pt modelId="{144B2AB1-28E8-4DF3-9E99-0755605342B9}" type="pres">
      <dgm:prSet presAssocID="{35A8EAD2-C8A9-4303-9F38-F4B9C02A8F8C}" presName="descendantText" presStyleLbl="alignAcc1" presStyleIdx="0" presStyleCnt="3">
        <dgm:presLayoutVars>
          <dgm:bulletEnabled val="1"/>
        </dgm:presLayoutVars>
      </dgm:prSet>
      <dgm:spPr>
        <a:prstGeom prst="round2SameRect">
          <a:avLst/>
        </a:prstGeom>
      </dgm:spPr>
      <dgm:t>
        <a:bodyPr/>
        <a:lstStyle/>
        <a:p>
          <a:endParaRPr lang="el-GR"/>
        </a:p>
      </dgm:t>
    </dgm:pt>
    <dgm:pt modelId="{4C3E83F1-DCBA-4DD7-870C-F05F87E477F4}" type="pres">
      <dgm:prSet presAssocID="{3AFF03A5-2ECF-4883-BB4B-CDEA1E0F5499}" presName="sp" presStyleCnt="0"/>
      <dgm:spPr/>
    </dgm:pt>
    <dgm:pt modelId="{BE29076B-E83E-448A-BA25-0C8F4D94F286}" type="pres">
      <dgm:prSet presAssocID="{F7FEBA95-7629-4838-B13E-9E6BA985B32E}" presName="composite" presStyleCnt="0"/>
      <dgm:spPr/>
    </dgm:pt>
    <dgm:pt modelId="{01934A7F-224D-4EB7-856C-60D279244780}" type="pres">
      <dgm:prSet presAssocID="{F7FEBA95-7629-4838-B13E-9E6BA985B32E}" presName="parentText" presStyleLbl="alignNode1" presStyleIdx="1" presStyleCnt="3">
        <dgm:presLayoutVars>
          <dgm:chMax val="1"/>
          <dgm:bulletEnabled val="1"/>
        </dgm:presLayoutVars>
      </dgm:prSet>
      <dgm:spPr>
        <a:prstGeom prst="chevron">
          <a:avLst/>
        </a:prstGeom>
      </dgm:spPr>
      <dgm:t>
        <a:bodyPr/>
        <a:lstStyle/>
        <a:p>
          <a:endParaRPr lang="en-US"/>
        </a:p>
      </dgm:t>
    </dgm:pt>
    <dgm:pt modelId="{CFE67621-7AFB-4D72-8047-4046F2DA1514}" type="pres">
      <dgm:prSet presAssocID="{F7FEBA95-7629-4838-B13E-9E6BA985B32E}" presName="descendantText" presStyleLbl="alignAcc1" presStyleIdx="1" presStyleCnt="3">
        <dgm:presLayoutVars>
          <dgm:bulletEnabled val="1"/>
        </dgm:presLayoutVars>
      </dgm:prSet>
      <dgm:spPr>
        <a:prstGeom prst="round2SameRect">
          <a:avLst/>
        </a:prstGeom>
      </dgm:spPr>
      <dgm:t>
        <a:bodyPr/>
        <a:lstStyle/>
        <a:p>
          <a:endParaRPr lang="el-GR"/>
        </a:p>
      </dgm:t>
    </dgm:pt>
    <dgm:pt modelId="{F3DE38B3-2E21-45A6-B266-2F01398CDE1E}" type="pres">
      <dgm:prSet presAssocID="{DE465046-5C5A-4578-AD5E-4595E423164D}" presName="sp" presStyleCnt="0"/>
      <dgm:spPr/>
    </dgm:pt>
    <dgm:pt modelId="{81E2C709-D7D0-42B6-B05A-CD68D7827F78}" type="pres">
      <dgm:prSet presAssocID="{58862F0D-3160-468E-91CD-0D0E4A109AD1}" presName="composite" presStyleCnt="0"/>
      <dgm:spPr/>
    </dgm:pt>
    <dgm:pt modelId="{76C20E90-4EDD-4182-B9EA-65A412716941}" type="pres">
      <dgm:prSet presAssocID="{58862F0D-3160-468E-91CD-0D0E4A109AD1}" presName="parentText" presStyleLbl="alignNode1" presStyleIdx="2" presStyleCnt="3">
        <dgm:presLayoutVars>
          <dgm:chMax val="1"/>
          <dgm:bulletEnabled val="1"/>
        </dgm:presLayoutVars>
      </dgm:prSet>
      <dgm:spPr>
        <a:prstGeom prst="chevron">
          <a:avLst/>
        </a:prstGeom>
      </dgm:spPr>
      <dgm:t>
        <a:bodyPr/>
        <a:lstStyle/>
        <a:p>
          <a:endParaRPr lang="el-GR"/>
        </a:p>
      </dgm:t>
    </dgm:pt>
    <dgm:pt modelId="{F1D81FC9-42CC-4461-9EDB-274D3212A502}" type="pres">
      <dgm:prSet presAssocID="{58862F0D-3160-468E-91CD-0D0E4A109AD1}" presName="descendantText" presStyleLbl="alignAcc1" presStyleIdx="2" presStyleCnt="3">
        <dgm:presLayoutVars>
          <dgm:bulletEnabled val="1"/>
        </dgm:presLayoutVars>
      </dgm:prSet>
      <dgm:spPr>
        <a:prstGeom prst="round2SameRect">
          <a:avLst/>
        </a:prstGeom>
      </dgm:spPr>
      <dgm:t>
        <a:bodyPr/>
        <a:lstStyle/>
        <a:p>
          <a:endParaRPr lang="el-GR"/>
        </a:p>
      </dgm:t>
    </dgm:pt>
  </dgm:ptLst>
  <dgm:cxnLst>
    <dgm:cxn modelId="{F926CA33-EFA4-482E-BC6E-4BD5D2E8CF09}" srcId="{35A8EAD2-C8A9-4303-9F38-F4B9C02A8F8C}" destId="{7680CF83-DB20-4362-B116-E537388CC05A}" srcOrd="0" destOrd="0" parTransId="{E8FB9DDD-2D2A-4D47-8AC8-E8C0A70B4604}" sibTransId="{6B2BB863-A8D7-4184-B3D3-E250831CC862}"/>
    <dgm:cxn modelId="{892A0A58-1E1B-417D-B8DA-E0EF9EA0DF95}" srcId="{F7FEBA95-7629-4838-B13E-9E6BA985B32E}" destId="{E3694445-02A9-4C65-B232-55062A753FCA}" srcOrd="1" destOrd="0" parTransId="{22B9A9AA-F0D5-4862-B998-94F0A92D53CC}" sibTransId="{0A2BC66C-F1F7-45E1-BAFA-5710FD48032B}"/>
    <dgm:cxn modelId="{C37A5988-E661-4C23-A01A-BD2253735D59}" type="presOf" srcId="{C0A92DB3-9A9C-4C3E-8DE3-3D74032170B1}" destId="{144B2AB1-28E8-4DF3-9E99-0755605342B9}" srcOrd="0" destOrd="2" presId="urn:microsoft.com/office/officeart/2005/8/layout/chevron2"/>
    <dgm:cxn modelId="{549A4CAB-A025-45CF-91FF-9E53D5DEA5DA}" type="presOf" srcId="{58862F0D-3160-468E-91CD-0D0E4A109AD1}" destId="{76C20E90-4EDD-4182-B9EA-65A412716941}" srcOrd="0" destOrd="0" presId="urn:microsoft.com/office/officeart/2005/8/layout/chevron2"/>
    <dgm:cxn modelId="{F278B0E1-4CA2-4389-B8CE-58A075AC9568}" srcId="{58862F0D-3160-468E-91CD-0D0E4A109AD1}" destId="{178F320B-EBE6-46AC-9015-5E059414F4AA}" srcOrd="1" destOrd="0" parTransId="{5F6855CA-1AD6-4DFA-99AD-665C28C1C39E}" sibTransId="{6363A683-73A9-4923-9D15-E4FCF8A79042}"/>
    <dgm:cxn modelId="{620CA4D4-EE75-4DE3-8183-4FCA525D1288}" srcId="{35A8EAD2-C8A9-4303-9F38-F4B9C02A8F8C}" destId="{A5913659-9910-42A2-A018-CD2D4323E32D}" srcOrd="1" destOrd="0" parTransId="{E5C5A53B-2F79-4D7E-958E-928B2584D9F7}" sibTransId="{56B4820C-6CDF-480A-B785-084CCDBE5704}"/>
    <dgm:cxn modelId="{61766E92-F2E7-4634-9661-40DF9DBC3355}" type="presOf" srcId="{F7FEBA95-7629-4838-B13E-9E6BA985B32E}" destId="{01934A7F-224D-4EB7-856C-60D279244780}" srcOrd="0" destOrd="0" presId="urn:microsoft.com/office/officeart/2005/8/layout/chevron2"/>
    <dgm:cxn modelId="{17F6EEF7-BF57-4CC3-A028-E34890A7BB41}" type="presOf" srcId="{A5913659-9910-42A2-A018-CD2D4323E32D}" destId="{144B2AB1-28E8-4DF3-9E99-0755605342B9}" srcOrd="0" destOrd="1" presId="urn:microsoft.com/office/officeart/2005/8/layout/chevron2"/>
    <dgm:cxn modelId="{B754FE3A-7B51-4991-8E79-574004CF3AB0}" type="presOf" srcId="{E3694445-02A9-4C65-B232-55062A753FCA}" destId="{CFE67621-7AFB-4D72-8047-4046F2DA1514}" srcOrd="0" destOrd="1" presId="urn:microsoft.com/office/officeart/2005/8/layout/chevron2"/>
    <dgm:cxn modelId="{3D535227-A724-41AD-965E-1760190A45D0}" srcId="{35A8EAD2-C8A9-4303-9F38-F4B9C02A8F8C}" destId="{C0A92DB3-9A9C-4C3E-8DE3-3D74032170B1}" srcOrd="2" destOrd="0" parTransId="{5748D86D-010A-429E-9C04-0DD500586576}" sibTransId="{F10DE174-89F6-4715-889D-965CCF13708A}"/>
    <dgm:cxn modelId="{7EEE0BB8-8DE8-4085-B0AF-7E6B10499655}" srcId="{D841D774-0B3E-4729-835B-47C25C789CB6}" destId="{F7FEBA95-7629-4838-B13E-9E6BA985B32E}" srcOrd="1" destOrd="0" parTransId="{0ECCF7F1-69CD-43E8-B9AC-C0B2074F580C}" sibTransId="{DE465046-5C5A-4578-AD5E-4595E423164D}"/>
    <dgm:cxn modelId="{2D89132D-94ED-4394-B637-4ACB8AEB31D2}" type="presOf" srcId="{F0605D10-903C-4350-BD6E-2DA8BDCD7325}" destId="{F1D81FC9-42CC-4461-9EDB-274D3212A502}" srcOrd="0" destOrd="0" presId="urn:microsoft.com/office/officeart/2005/8/layout/chevron2"/>
    <dgm:cxn modelId="{7E4A8F21-A850-4609-B221-28239ED6230B}" srcId="{58862F0D-3160-468E-91CD-0D0E4A109AD1}" destId="{F0605D10-903C-4350-BD6E-2DA8BDCD7325}" srcOrd="0" destOrd="0" parTransId="{CE8FB3F4-DC27-4860-9CB6-7670A2C5C938}" sibTransId="{BAF03193-E056-4A87-A94E-720291EC98D1}"/>
    <dgm:cxn modelId="{F84665D3-D997-416D-939C-429F947F7620}" type="presOf" srcId="{7680CF83-DB20-4362-B116-E537388CC05A}" destId="{144B2AB1-28E8-4DF3-9E99-0755605342B9}" srcOrd="0" destOrd="0" presId="urn:microsoft.com/office/officeart/2005/8/layout/chevron2"/>
    <dgm:cxn modelId="{2167D12A-027D-4FF8-9AF5-276E8C86C554}" type="presOf" srcId="{35A8EAD2-C8A9-4303-9F38-F4B9C02A8F8C}" destId="{C18E57C8-7758-452E-92BC-33044D0E8012}" srcOrd="0" destOrd="0" presId="urn:microsoft.com/office/officeart/2005/8/layout/chevron2"/>
    <dgm:cxn modelId="{0EA3B9CE-94EC-4F3F-96DE-3C1E53FEBDEE}" type="presOf" srcId="{A0167658-9FC8-4E49-9135-15FD75D2D2F6}" destId="{CFE67621-7AFB-4D72-8047-4046F2DA1514}" srcOrd="0" destOrd="0" presId="urn:microsoft.com/office/officeart/2005/8/layout/chevron2"/>
    <dgm:cxn modelId="{C9C705FD-C5A7-448F-8DA7-485E46A8797B}" srcId="{D841D774-0B3E-4729-835B-47C25C789CB6}" destId="{35A8EAD2-C8A9-4303-9F38-F4B9C02A8F8C}" srcOrd="0" destOrd="0" parTransId="{8C88ACE4-B161-4778-A518-5322AA089450}" sibTransId="{3AFF03A5-2ECF-4883-BB4B-CDEA1E0F5499}"/>
    <dgm:cxn modelId="{91105B98-69C3-4BFF-B14C-481F12F633C5}" type="presOf" srcId="{D841D774-0B3E-4729-835B-47C25C789CB6}" destId="{098C6DB3-FF39-4D78-B9F6-2D9ABBBCB407}" srcOrd="0" destOrd="0" presId="urn:microsoft.com/office/officeart/2005/8/layout/chevron2"/>
    <dgm:cxn modelId="{77D0D7C9-C0BD-45CF-B7B5-2DA179DC1F4E}" type="presOf" srcId="{178F320B-EBE6-46AC-9015-5E059414F4AA}" destId="{F1D81FC9-42CC-4461-9EDB-274D3212A502}" srcOrd="0" destOrd="1" presId="urn:microsoft.com/office/officeart/2005/8/layout/chevron2"/>
    <dgm:cxn modelId="{49DFB5B3-C8BC-4ED5-9EC2-76AB497A6011}" srcId="{F7FEBA95-7629-4838-B13E-9E6BA985B32E}" destId="{A0167658-9FC8-4E49-9135-15FD75D2D2F6}" srcOrd="0" destOrd="0" parTransId="{FCDEE119-F8AD-473E-9A7B-AA4CFAA988A4}" sibTransId="{063C3084-0157-4395-947C-39B0EC24961E}"/>
    <dgm:cxn modelId="{66B313DE-C8ED-4743-9E7F-53D8418E0203}" srcId="{D841D774-0B3E-4729-835B-47C25C789CB6}" destId="{58862F0D-3160-468E-91CD-0D0E4A109AD1}" srcOrd="2" destOrd="0" parTransId="{CF8D21FB-9C0F-41BC-9668-DC41EBB3F2F6}" sibTransId="{3812E180-0B15-4C4F-867C-4AE0808078A1}"/>
    <dgm:cxn modelId="{04C603E2-B9D1-4ADF-8A2F-9F38B0CE8220}" type="presParOf" srcId="{098C6DB3-FF39-4D78-B9F6-2D9ABBBCB407}" destId="{2F303C71-2CA1-4E11-90EF-384811366F3C}" srcOrd="0" destOrd="0" presId="urn:microsoft.com/office/officeart/2005/8/layout/chevron2"/>
    <dgm:cxn modelId="{695B1289-FED7-43EA-B88F-2BED16922BBE}" type="presParOf" srcId="{2F303C71-2CA1-4E11-90EF-384811366F3C}" destId="{C18E57C8-7758-452E-92BC-33044D0E8012}" srcOrd="0" destOrd="0" presId="urn:microsoft.com/office/officeart/2005/8/layout/chevron2"/>
    <dgm:cxn modelId="{0205222E-810C-4151-82A5-DCC99F874AF6}" type="presParOf" srcId="{2F303C71-2CA1-4E11-90EF-384811366F3C}" destId="{144B2AB1-28E8-4DF3-9E99-0755605342B9}" srcOrd="1" destOrd="0" presId="urn:microsoft.com/office/officeart/2005/8/layout/chevron2"/>
    <dgm:cxn modelId="{3D8539C6-9A1E-45BA-A5BB-9A14FE0E9CEC}" type="presParOf" srcId="{098C6DB3-FF39-4D78-B9F6-2D9ABBBCB407}" destId="{4C3E83F1-DCBA-4DD7-870C-F05F87E477F4}" srcOrd="1" destOrd="0" presId="urn:microsoft.com/office/officeart/2005/8/layout/chevron2"/>
    <dgm:cxn modelId="{1893052D-6835-4029-A0DB-7E7D56AEAC95}" type="presParOf" srcId="{098C6DB3-FF39-4D78-B9F6-2D9ABBBCB407}" destId="{BE29076B-E83E-448A-BA25-0C8F4D94F286}" srcOrd="2" destOrd="0" presId="urn:microsoft.com/office/officeart/2005/8/layout/chevron2"/>
    <dgm:cxn modelId="{B7603349-758C-40CF-8E75-78849FAE412B}" type="presParOf" srcId="{BE29076B-E83E-448A-BA25-0C8F4D94F286}" destId="{01934A7F-224D-4EB7-856C-60D279244780}" srcOrd="0" destOrd="0" presId="urn:microsoft.com/office/officeart/2005/8/layout/chevron2"/>
    <dgm:cxn modelId="{DB92B81D-9888-41A1-89B1-69BA326FDA24}" type="presParOf" srcId="{BE29076B-E83E-448A-BA25-0C8F4D94F286}" destId="{CFE67621-7AFB-4D72-8047-4046F2DA1514}" srcOrd="1" destOrd="0" presId="urn:microsoft.com/office/officeart/2005/8/layout/chevron2"/>
    <dgm:cxn modelId="{543CD1DE-0EE1-4793-8CE0-BF4B7DFBD943}" type="presParOf" srcId="{098C6DB3-FF39-4D78-B9F6-2D9ABBBCB407}" destId="{F3DE38B3-2E21-45A6-B266-2F01398CDE1E}" srcOrd="3" destOrd="0" presId="urn:microsoft.com/office/officeart/2005/8/layout/chevron2"/>
    <dgm:cxn modelId="{8DC3B1EC-AB32-4A66-A363-CA7A72D0C5B2}" type="presParOf" srcId="{098C6DB3-FF39-4D78-B9F6-2D9ABBBCB407}" destId="{81E2C709-D7D0-42B6-B05A-CD68D7827F78}" srcOrd="4" destOrd="0" presId="urn:microsoft.com/office/officeart/2005/8/layout/chevron2"/>
    <dgm:cxn modelId="{4D10526A-8359-4360-8742-7C4B7038A445}" type="presParOf" srcId="{81E2C709-D7D0-42B6-B05A-CD68D7827F78}" destId="{76C20E90-4EDD-4182-B9EA-65A412716941}" srcOrd="0" destOrd="0" presId="urn:microsoft.com/office/officeart/2005/8/layout/chevron2"/>
    <dgm:cxn modelId="{12214827-4493-4F42-B26B-DB6CE5119A23}" type="presParOf" srcId="{81E2C709-D7D0-42B6-B05A-CD68D7827F78}" destId="{F1D81FC9-42CC-4461-9EDB-274D3212A502}" srcOrd="1" destOrd="0" presId="urn:microsoft.com/office/officeart/2005/8/layout/chevron2"/>
  </dgm:cxnLst>
  <dgm:bg>
    <a:noFill/>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6F85E5C-9632-4099-B7E8-EE3670E1D3E4}" type="doc">
      <dgm:prSet loTypeId="urn:microsoft.com/office/officeart/2005/8/layout/chevron2" loCatId="process" qsTypeId="urn:microsoft.com/office/officeart/2005/8/quickstyle/3d1" qsCatId="3D" csTypeId="urn:microsoft.com/office/officeart/2005/8/colors/accent2_3" csCatId="accent2" phldr="1"/>
      <dgm:spPr/>
      <dgm:t>
        <a:bodyPr/>
        <a:lstStyle/>
        <a:p>
          <a:endParaRPr lang="el-GR"/>
        </a:p>
      </dgm:t>
    </dgm:pt>
    <dgm:pt modelId="{C341E843-5148-4411-A420-529A979FE67E}">
      <dgm:prSet phldrT="[Κείμενο]"/>
      <dgm:spPr>
        <a:xfrm rot="5400000">
          <a:off x="-360662" y="361516"/>
          <a:ext cx="2404417" cy="1683092"/>
        </a:xfrm>
        <a:gradFill rotWithShape="0">
          <a:gsLst>
            <a:gs pos="0">
              <a:srgbClr val="C0504D">
                <a:shade val="80000"/>
                <a:hueOff val="0"/>
                <a:satOff val="0"/>
                <a:lumOff val="0"/>
                <a:alphaOff val="0"/>
                <a:shade val="51000"/>
                <a:satMod val="130000"/>
              </a:srgbClr>
            </a:gs>
            <a:gs pos="80000">
              <a:srgbClr val="C0504D">
                <a:shade val="80000"/>
                <a:hueOff val="0"/>
                <a:satOff val="0"/>
                <a:lumOff val="0"/>
                <a:alphaOff val="0"/>
                <a:shade val="93000"/>
                <a:satMod val="130000"/>
              </a:srgbClr>
            </a:gs>
            <a:gs pos="100000">
              <a:srgbClr val="C0504D">
                <a:shade val="80000"/>
                <a:hueOff val="0"/>
                <a:satOff val="0"/>
                <a:lumOff val="0"/>
                <a:alphaOff val="0"/>
                <a:shade val="94000"/>
                <a:satMod val="135000"/>
              </a:srgbClr>
            </a:gs>
          </a:gsLst>
          <a:lin ang="16200000" scaled="0"/>
        </a:gradFill>
        <a:ln w="9525" cap="flat" cmpd="sng" algn="ctr">
          <a:solidFill>
            <a:srgbClr val="C0504D">
              <a:shade val="8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l-GR" dirty="0" smtClean="0">
              <a:solidFill>
                <a:sysClr val="window" lastClr="FFFFFF"/>
              </a:solidFill>
              <a:latin typeface="Arial" pitchFamily="34" charset="0"/>
              <a:ea typeface="+mn-ea"/>
              <a:cs typeface="Arial" pitchFamily="34" charset="0"/>
            </a:rPr>
            <a:t>ΗΛΕΚΤΡΟΝΙΚΟΣ</a:t>
          </a:r>
        </a:p>
        <a:p>
          <a:r>
            <a:rPr lang="el-GR" dirty="0" smtClean="0">
              <a:solidFill>
                <a:sysClr val="window" lastClr="FFFFFF"/>
              </a:solidFill>
              <a:latin typeface="Arial" pitchFamily="34" charset="0"/>
              <a:ea typeface="+mn-ea"/>
              <a:cs typeface="Arial" pitchFamily="34" charset="0"/>
            </a:rPr>
            <a:t>ΤΖΟΓΟΣ</a:t>
          </a:r>
          <a:endParaRPr lang="el-GR" dirty="0">
            <a:solidFill>
              <a:sysClr val="window" lastClr="FFFFFF"/>
            </a:solidFill>
            <a:latin typeface="Arial" pitchFamily="34" charset="0"/>
            <a:ea typeface="+mn-ea"/>
            <a:cs typeface="Arial" pitchFamily="34" charset="0"/>
          </a:endParaRPr>
        </a:p>
      </dgm:t>
    </dgm:pt>
    <dgm:pt modelId="{4357693C-404D-40B0-AEBA-B2BD5E98AC74}" type="parTrans" cxnId="{9D8BF9B7-CD2A-4AC7-8EAF-252ECEF5DE7A}">
      <dgm:prSet/>
      <dgm:spPr/>
      <dgm:t>
        <a:bodyPr/>
        <a:lstStyle/>
        <a:p>
          <a:endParaRPr lang="el-GR"/>
        </a:p>
      </dgm:t>
    </dgm:pt>
    <dgm:pt modelId="{EE55992B-E8A8-428B-84A4-7BE2732BC090}" type="sibTrans" cxnId="{9D8BF9B7-CD2A-4AC7-8EAF-252ECEF5DE7A}">
      <dgm:prSet/>
      <dgm:spPr/>
      <dgm:t>
        <a:bodyPr/>
        <a:lstStyle/>
        <a:p>
          <a:endParaRPr lang="el-GR"/>
        </a:p>
      </dgm:t>
    </dgm:pt>
    <dgm:pt modelId="{0379F3D0-B32D-407D-BD13-A1E0ADB241BA}">
      <dgm:prSet phldrT="[Κείμενο]" custT="1"/>
      <dgm:spPr>
        <a:xfrm rot="5400000">
          <a:off x="4174910" y="-2490964"/>
          <a:ext cx="1562871" cy="6546507"/>
        </a:xfrm>
        <a:solidFill>
          <a:sysClr val="window" lastClr="FFFFFF">
            <a:alpha val="90000"/>
            <a:hueOff val="0"/>
            <a:satOff val="0"/>
            <a:lumOff val="0"/>
            <a:alphaOff val="0"/>
          </a:sysClr>
        </a:solidFill>
        <a:ln w="9525" cap="flat" cmpd="sng" algn="ctr">
          <a:solidFill>
            <a:srgbClr val="C0504D">
              <a:shade val="8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r>
            <a:rPr lang="el-GR" sz="1600" dirty="0" smtClean="0">
              <a:solidFill>
                <a:sysClr val="windowText" lastClr="000000">
                  <a:hueOff val="0"/>
                  <a:satOff val="0"/>
                  <a:lumOff val="0"/>
                  <a:alphaOff val="0"/>
                </a:sysClr>
              </a:solidFill>
              <a:latin typeface="Arial" pitchFamily="34" charset="0"/>
              <a:ea typeface="+mn-ea"/>
              <a:cs typeface="Arial" pitchFamily="34" charset="0"/>
            </a:rPr>
            <a:t>Εξάρτηση</a:t>
          </a:r>
          <a:endParaRPr lang="el-GR" sz="1600" dirty="0">
            <a:solidFill>
              <a:sysClr val="windowText" lastClr="000000">
                <a:hueOff val="0"/>
                <a:satOff val="0"/>
                <a:lumOff val="0"/>
                <a:alphaOff val="0"/>
              </a:sysClr>
            </a:solidFill>
            <a:latin typeface="Arial" pitchFamily="34" charset="0"/>
            <a:ea typeface="+mn-ea"/>
            <a:cs typeface="Arial" pitchFamily="34" charset="0"/>
          </a:endParaRPr>
        </a:p>
      </dgm:t>
    </dgm:pt>
    <dgm:pt modelId="{466CC083-F03F-45E6-AF2A-0E7B3B0625A6}" type="parTrans" cxnId="{DEA2D335-D78A-4598-A18C-94427DFB674B}">
      <dgm:prSet/>
      <dgm:spPr/>
      <dgm:t>
        <a:bodyPr/>
        <a:lstStyle/>
        <a:p>
          <a:endParaRPr lang="el-GR"/>
        </a:p>
      </dgm:t>
    </dgm:pt>
    <dgm:pt modelId="{E9CEC954-C359-425C-82CC-35CAD211536A}" type="sibTrans" cxnId="{DEA2D335-D78A-4598-A18C-94427DFB674B}">
      <dgm:prSet/>
      <dgm:spPr/>
      <dgm:t>
        <a:bodyPr/>
        <a:lstStyle/>
        <a:p>
          <a:endParaRPr lang="el-GR"/>
        </a:p>
      </dgm:t>
    </dgm:pt>
    <dgm:pt modelId="{8970D8F5-67DC-4606-8C70-577BC1ABC294}">
      <dgm:prSet phldrT="[Κείμενο]"/>
      <dgm:spPr>
        <a:xfrm rot="5400000">
          <a:off x="-360662" y="2481354"/>
          <a:ext cx="2404417" cy="1683092"/>
        </a:xfrm>
        <a:gradFill rotWithShape="0">
          <a:gsLst>
            <a:gs pos="0">
              <a:srgbClr val="C0504D">
                <a:shade val="80000"/>
                <a:hueOff val="-35872"/>
                <a:satOff val="-4024"/>
                <a:lumOff val="25680"/>
                <a:alphaOff val="0"/>
                <a:shade val="51000"/>
                <a:satMod val="130000"/>
              </a:srgbClr>
            </a:gs>
            <a:gs pos="80000">
              <a:srgbClr val="C0504D">
                <a:shade val="80000"/>
                <a:hueOff val="-35872"/>
                <a:satOff val="-4024"/>
                <a:lumOff val="25680"/>
                <a:alphaOff val="0"/>
                <a:shade val="93000"/>
                <a:satMod val="130000"/>
              </a:srgbClr>
            </a:gs>
            <a:gs pos="100000">
              <a:srgbClr val="C0504D">
                <a:shade val="80000"/>
                <a:hueOff val="-35872"/>
                <a:satOff val="-4024"/>
                <a:lumOff val="25680"/>
                <a:alphaOff val="0"/>
                <a:shade val="94000"/>
                <a:satMod val="135000"/>
              </a:srgbClr>
            </a:gs>
          </a:gsLst>
          <a:lin ang="16200000" scaled="0"/>
        </a:gradFill>
        <a:ln w="9525" cap="flat" cmpd="sng" algn="ctr">
          <a:solidFill>
            <a:srgbClr val="C0504D">
              <a:shade val="80000"/>
              <a:hueOff val="-35872"/>
              <a:satOff val="-4024"/>
              <a:lumOff val="25680"/>
              <a:alphaOff val="0"/>
            </a:srgb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gm:spPr>
      <dgm:t>
        <a:bodyPr/>
        <a:lstStyle/>
        <a:p>
          <a:r>
            <a:rPr lang="el-GR" dirty="0" smtClean="0">
              <a:solidFill>
                <a:sysClr val="window" lastClr="FFFFFF"/>
              </a:solidFill>
              <a:latin typeface="Arial" pitchFamily="34" charset="0"/>
              <a:ea typeface="+mn-ea"/>
              <a:cs typeface="Arial" pitchFamily="34" charset="0"/>
            </a:rPr>
            <a:t>ΔΙΑΜΟΙΡΑΣΜΟΣ</a:t>
          </a:r>
        </a:p>
        <a:p>
          <a:r>
            <a:rPr lang="el-GR" dirty="0" smtClean="0">
              <a:solidFill>
                <a:sysClr val="window" lastClr="FFFFFF"/>
              </a:solidFill>
              <a:latin typeface="Arial" pitchFamily="34" charset="0"/>
              <a:ea typeface="+mn-ea"/>
              <a:cs typeface="Arial" pitchFamily="34" charset="0"/>
            </a:rPr>
            <a:t>ΑΡΧΕΙΩΝ</a:t>
          </a:r>
          <a:endParaRPr lang="el-GR" dirty="0">
            <a:solidFill>
              <a:sysClr val="window" lastClr="FFFFFF"/>
            </a:solidFill>
            <a:latin typeface="Arial" pitchFamily="34" charset="0"/>
            <a:ea typeface="+mn-ea"/>
            <a:cs typeface="Arial" pitchFamily="34" charset="0"/>
          </a:endParaRPr>
        </a:p>
      </dgm:t>
    </dgm:pt>
    <dgm:pt modelId="{671228A5-2DF9-4759-8142-97F01CB3BAF6}" type="parTrans" cxnId="{259FD061-96CC-4DBA-B105-26EE8C492318}">
      <dgm:prSet/>
      <dgm:spPr/>
      <dgm:t>
        <a:bodyPr/>
        <a:lstStyle/>
        <a:p>
          <a:endParaRPr lang="el-GR"/>
        </a:p>
      </dgm:t>
    </dgm:pt>
    <dgm:pt modelId="{B5B015FB-B651-4BED-AC3C-4298D977EF7F}" type="sibTrans" cxnId="{259FD061-96CC-4DBA-B105-26EE8C492318}">
      <dgm:prSet/>
      <dgm:spPr/>
      <dgm:t>
        <a:bodyPr/>
        <a:lstStyle/>
        <a:p>
          <a:endParaRPr lang="el-GR"/>
        </a:p>
      </dgm:t>
    </dgm:pt>
    <dgm:pt modelId="{B6C7B3E7-34F1-436C-AD4C-43D6A74BDB83}">
      <dgm:prSet phldrT="[Κείμενο]" custT="1"/>
      <dgm:spPr>
        <a:xfrm rot="5400000">
          <a:off x="4174910" y="-371126"/>
          <a:ext cx="1562871" cy="6546507"/>
        </a:xfrm>
        <a:solidFill>
          <a:sysClr val="window" lastClr="FFFFFF">
            <a:alpha val="90000"/>
            <a:hueOff val="0"/>
            <a:satOff val="0"/>
            <a:lumOff val="0"/>
            <a:alphaOff val="0"/>
          </a:sysClr>
        </a:solidFill>
        <a:ln w="9525" cap="flat" cmpd="sng" algn="ctr">
          <a:solidFill>
            <a:srgbClr val="C0504D">
              <a:shade val="80000"/>
              <a:hueOff val="-35872"/>
              <a:satOff val="-4024"/>
              <a:lumOff val="2568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r>
            <a:rPr lang="el-GR" sz="1600" dirty="0" smtClean="0">
              <a:solidFill>
                <a:sysClr val="windowText" lastClr="000000">
                  <a:hueOff val="0"/>
                  <a:satOff val="0"/>
                  <a:lumOff val="0"/>
                  <a:alphaOff val="0"/>
                </a:sysClr>
              </a:solidFill>
              <a:latin typeface="Arial" pitchFamily="34" charset="0"/>
              <a:ea typeface="+mn-ea"/>
              <a:cs typeface="Arial" pitchFamily="34" charset="0"/>
            </a:rPr>
            <a:t>Κίνδυνος προσωπικών δεδομένων</a:t>
          </a:r>
          <a:endParaRPr lang="el-GR" sz="1600" dirty="0">
            <a:solidFill>
              <a:sysClr val="windowText" lastClr="000000">
                <a:hueOff val="0"/>
                <a:satOff val="0"/>
                <a:lumOff val="0"/>
                <a:alphaOff val="0"/>
              </a:sysClr>
            </a:solidFill>
            <a:latin typeface="Arial" pitchFamily="34" charset="0"/>
            <a:ea typeface="+mn-ea"/>
            <a:cs typeface="Arial" pitchFamily="34" charset="0"/>
          </a:endParaRPr>
        </a:p>
      </dgm:t>
    </dgm:pt>
    <dgm:pt modelId="{C516317B-4ECD-4BBE-ACB9-CEFD6CDFBFCD}" type="parTrans" cxnId="{D5378836-9C5D-4B30-8955-031F07CE95FC}">
      <dgm:prSet/>
      <dgm:spPr/>
      <dgm:t>
        <a:bodyPr/>
        <a:lstStyle/>
        <a:p>
          <a:endParaRPr lang="el-GR"/>
        </a:p>
      </dgm:t>
    </dgm:pt>
    <dgm:pt modelId="{E6699AF1-9CF7-4612-B9A1-9A3B9A44B21B}" type="sibTrans" cxnId="{D5378836-9C5D-4B30-8955-031F07CE95FC}">
      <dgm:prSet/>
      <dgm:spPr/>
      <dgm:t>
        <a:bodyPr/>
        <a:lstStyle/>
        <a:p>
          <a:endParaRPr lang="el-GR"/>
        </a:p>
      </dgm:t>
    </dgm:pt>
    <dgm:pt modelId="{B4866512-2C12-4037-8321-C88EF34BF982}">
      <dgm:prSet phldrT="[Κείμενο]" custT="1"/>
      <dgm:spPr>
        <a:xfrm rot="5400000">
          <a:off x="4174910" y="-2490964"/>
          <a:ext cx="1562871" cy="6546507"/>
        </a:xfrm>
        <a:solidFill>
          <a:sysClr val="window" lastClr="FFFFFF">
            <a:alpha val="90000"/>
            <a:hueOff val="0"/>
            <a:satOff val="0"/>
            <a:lumOff val="0"/>
            <a:alphaOff val="0"/>
          </a:sysClr>
        </a:solidFill>
        <a:ln w="9525" cap="flat" cmpd="sng" algn="ctr">
          <a:solidFill>
            <a:srgbClr val="C0504D">
              <a:shade val="8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r>
            <a:rPr lang="el-GR" sz="1600" dirty="0" smtClean="0">
              <a:solidFill>
                <a:sysClr val="windowText" lastClr="000000">
                  <a:hueOff val="0"/>
                  <a:satOff val="0"/>
                  <a:lumOff val="0"/>
                  <a:alphaOff val="0"/>
                </a:sysClr>
              </a:solidFill>
              <a:latin typeface="Arial" pitchFamily="34" charset="0"/>
              <a:ea typeface="+mn-ea"/>
              <a:cs typeface="Arial" pitchFamily="34" charset="0"/>
            </a:rPr>
            <a:t>Κατάθλιψη</a:t>
          </a:r>
          <a:endParaRPr lang="el-GR" sz="1600" dirty="0">
            <a:solidFill>
              <a:sysClr val="windowText" lastClr="000000">
                <a:hueOff val="0"/>
                <a:satOff val="0"/>
                <a:lumOff val="0"/>
                <a:alphaOff val="0"/>
              </a:sysClr>
            </a:solidFill>
            <a:latin typeface="Arial" pitchFamily="34" charset="0"/>
            <a:ea typeface="+mn-ea"/>
            <a:cs typeface="Arial" pitchFamily="34" charset="0"/>
          </a:endParaRPr>
        </a:p>
      </dgm:t>
    </dgm:pt>
    <dgm:pt modelId="{4A75083E-16AB-4DEA-95C5-14598FAC3CCD}" type="parTrans" cxnId="{5E1D415A-50AB-470A-BA49-B0424D08ABD3}">
      <dgm:prSet/>
      <dgm:spPr/>
      <dgm:t>
        <a:bodyPr/>
        <a:lstStyle/>
        <a:p>
          <a:endParaRPr lang="el-GR"/>
        </a:p>
      </dgm:t>
    </dgm:pt>
    <dgm:pt modelId="{E91CF460-134E-4265-938A-2501B50C581B}" type="sibTrans" cxnId="{5E1D415A-50AB-470A-BA49-B0424D08ABD3}">
      <dgm:prSet/>
      <dgm:spPr/>
      <dgm:t>
        <a:bodyPr/>
        <a:lstStyle/>
        <a:p>
          <a:endParaRPr lang="el-GR"/>
        </a:p>
      </dgm:t>
    </dgm:pt>
    <dgm:pt modelId="{308CE317-8A6A-41CB-8B23-39B2D6308789}">
      <dgm:prSet phldrT="[Κείμενο]" custT="1"/>
      <dgm:spPr>
        <a:xfrm rot="5400000">
          <a:off x="4174910" y="-2490964"/>
          <a:ext cx="1562871" cy="6546507"/>
        </a:xfrm>
        <a:solidFill>
          <a:sysClr val="window" lastClr="FFFFFF">
            <a:alpha val="90000"/>
            <a:hueOff val="0"/>
            <a:satOff val="0"/>
            <a:lumOff val="0"/>
            <a:alphaOff val="0"/>
          </a:sysClr>
        </a:solidFill>
        <a:ln w="9525" cap="flat" cmpd="sng" algn="ctr">
          <a:solidFill>
            <a:srgbClr val="C0504D">
              <a:shade val="80000"/>
              <a:hueOff val="0"/>
              <a:satOff val="0"/>
              <a:lumOff val="0"/>
              <a:alphaOff val="0"/>
            </a:srgb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gm:spPr>
      <dgm:t>
        <a:bodyPr/>
        <a:lstStyle/>
        <a:p>
          <a:r>
            <a:rPr lang="el-GR" sz="1600" dirty="0" smtClean="0">
              <a:solidFill>
                <a:sysClr val="windowText" lastClr="000000">
                  <a:hueOff val="0"/>
                  <a:satOff val="0"/>
                  <a:lumOff val="0"/>
                  <a:alphaOff val="0"/>
                </a:sysClr>
              </a:solidFill>
              <a:latin typeface="Arial" pitchFamily="34" charset="0"/>
              <a:ea typeface="+mn-ea"/>
              <a:cs typeface="Arial" pitchFamily="34" charset="0"/>
            </a:rPr>
            <a:t>Χρήση ουσιών και κατανάλωση αλκοόλ</a:t>
          </a:r>
          <a:endParaRPr lang="el-GR" sz="1600" dirty="0">
            <a:solidFill>
              <a:sysClr val="windowText" lastClr="000000">
                <a:hueOff val="0"/>
                <a:satOff val="0"/>
                <a:lumOff val="0"/>
                <a:alphaOff val="0"/>
              </a:sysClr>
            </a:solidFill>
            <a:latin typeface="Arial" pitchFamily="34" charset="0"/>
            <a:ea typeface="+mn-ea"/>
            <a:cs typeface="Arial" pitchFamily="34" charset="0"/>
          </a:endParaRPr>
        </a:p>
      </dgm:t>
    </dgm:pt>
    <dgm:pt modelId="{8EB30309-F814-42CB-A629-29233186475A}" type="parTrans" cxnId="{D5F226A6-E10E-4776-802F-473C57ED3936}">
      <dgm:prSet/>
      <dgm:spPr/>
      <dgm:t>
        <a:bodyPr/>
        <a:lstStyle/>
        <a:p>
          <a:endParaRPr lang="el-GR"/>
        </a:p>
      </dgm:t>
    </dgm:pt>
    <dgm:pt modelId="{763039EB-F7B4-4A1B-ACC2-AD475F0FE9CB}" type="sibTrans" cxnId="{D5F226A6-E10E-4776-802F-473C57ED3936}">
      <dgm:prSet/>
      <dgm:spPr/>
      <dgm:t>
        <a:bodyPr/>
        <a:lstStyle/>
        <a:p>
          <a:endParaRPr lang="el-GR"/>
        </a:p>
      </dgm:t>
    </dgm:pt>
    <dgm:pt modelId="{B0DDD432-FC3B-47F4-8E3A-B1C6EBE2870F}" type="pres">
      <dgm:prSet presAssocID="{06F85E5C-9632-4099-B7E8-EE3670E1D3E4}" presName="linearFlow" presStyleCnt="0">
        <dgm:presLayoutVars>
          <dgm:dir/>
          <dgm:animLvl val="lvl"/>
          <dgm:resizeHandles val="exact"/>
        </dgm:presLayoutVars>
      </dgm:prSet>
      <dgm:spPr/>
      <dgm:t>
        <a:bodyPr/>
        <a:lstStyle/>
        <a:p>
          <a:endParaRPr lang="en-US"/>
        </a:p>
      </dgm:t>
    </dgm:pt>
    <dgm:pt modelId="{B5142BFB-3493-4B1C-8872-CB1B468EEE38}" type="pres">
      <dgm:prSet presAssocID="{C341E843-5148-4411-A420-529A979FE67E}" presName="composite" presStyleCnt="0"/>
      <dgm:spPr/>
    </dgm:pt>
    <dgm:pt modelId="{298F1F07-F011-4233-821B-815616231D1D}" type="pres">
      <dgm:prSet presAssocID="{C341E843-5148-4411-A420-529A979FE67E}" presName="parentText" presStyleLbl="alignNode1" presStyleIdx="0" presStyleCnt="2">
        <dgm:presLayoutVars>
          <dgm:chMax val="1"/>
          <dgm:bulletEnabled val="1"/>
        </dgm:presLayoutVars>
      </dgm:prSet>
      <dgm:spPr>
        <a:prstGeom prst="chevron">
          <a:avLst/>
        </a:prstGeom>
      </dgm:spPr>
      <dgm:t>
        <a:bodyPr/>
        <a:lstStyle/>
        <a:p>
          <a:endParaRPr lang="el-GR"/>
        </a:p>
      </dgm:t>
    </dgm:pt>
    <dgm:pt modelId="{AA04320F-EA54-4129-9472-071B9B091B0C}" type="pres">
      <dgm:prSet presAssocID="{C341E843-5148-4411-A420-529A979FE67E}" presName="descendantText" presStyleLbl="alignAcc1" presStyleIdx="0" presStyleCnt="2">
        <dgm:presLayoutVars>
          <dgm:bulletEnabled val="1"/>
        </dgm:presLayoutVars>
      </dgm:prSet>
      <dgm:spPr>
        <a:prstGeom prst="round2SameRect">
          <a:avLst/>
        </a:prstGeom>
      </dgm:spPr>
      <dgm:t>
        <a:bodyPr/>
        <a:lstStyle/>
        <a:p>
          <a:endParaRPr lang="el-GR"/>
        </a:p>
      </dgm:t>
    </dgm:pt>
    <dgm:pt modelId="{4CFBCBEB-12F8-43B7-8612-8BA040CA80BA}" type="pres">
      <dgm:prSet presAssocID="{EE55992B-E8A8-428B-84A4-7BE2732BC090}" presName="sp" presStyleCnt="0"/>
      <dgm:spPr/>
    </dgm:pt>
    <dgm:pt modelId="{6C9BCA64-7373-4D1E-9F6B-D18F6D4731A7}" type="pres">
      <dgm:prSet presAssocID="{8970D8F5-67DC-4606-8C70-577BC1ABC294}" presName="composite" presStyleCnt="0"/>
      <dgm:spPr/>
    </dgm:pt>
    <dgm:pt modelId="{2DABFF03-FEED-4583-9AE2-5161A08D0ACA}" type="pres">
      <dgm:prSet presAssocID="{8970D8F5-67DC-4606-8C70-577BC1ABC294}" presName="parentText" presStyleLbl="alignNode1" presStyleIdx="1" presStyleCnt="2">
        <dgm:presLayoutVars>
          <dgm:chMax val="1"/>
          <dgm:bulletEnabled val="1"/>
        </dgm:presLayoutVars>
      </dgm:prSet>
      <dgm:spPr>
        <a:prstGeom prst="chevron">
          <a:avLst/>
        </a:prstGeom>
      </dgm:spPr>
      <dgm:t>
        <a:bodyPr/>
        <a:lstStyle/>
        <a:p>
          <a:endParaRPr lang="el-GR"/>
        </a:p>
      </dgm:t>
    </dgm:pt>
    <dgm:pt modelId="{E7836C75-5D48-45F2-B2E2-B13F14EC28D4}" type="pres">
      <dgm:prSet presAssocID="{8970D8F5-67DC-4606-8C70-577BC1ABC294}" presName="descendantText" presStyleLbl="alignAcc1" presStyleIdx="1" presStyleCnt="2">
        <dgm:presLayoutVars>
          <dgm:bulletEnabled val="1"/>
        </dgm:presLayoutVars>
      </dgm:prSet>
      <dgm:spPr>
        <a:prstGeom prst="round2SameRect">
          <a:avLst/>
        </a:prstGeom>
      </dgm:spPr>
      <dgm:t>
        <a:bodyPr/>
        <a:lstStyle/>
        <a:p>
          <a:endParaRPr lang="el-GR"/>
        </a:p>
      </dgm:t>
    </dgm:pt>
  </dgm:ptLst>
  <dgm:cxnLst>
    <dgm:cxn modelId="{0349A0B5-35BD-4D3C-B65E-60D43D5FDA08}" type="presOf" srcId="{8970D8F5-67DC-4606-8C70-577BC1ABC294}" destId="{2DABFF03-FEED-4583-9AE2-5161A08D0ACA}" srcOrd="0" destOrd="0" presId="urn:microsoft.com/office/officeart/2005/8/layout/chevron2"/>
    <dgm:cxn modelId="{BB9FE3F1-2B93-4B1E-B4DD-CFC679E5113B}" type="presOf" srcId="{C341E843-5148-4411-A420-529A979FE67E}" destId="{298F1F07-F011-4233-821B-815616231D1D}" srcOrd="0" destOrd="0" presId="urn:microsoft.com/office/officeart/2005/8/layout/chevron2"/>
    <dgm:cxn modelId="{DEA2D335-D78A-4598-A18C-94427DFB674B}" srcId="{C341E843-5148-4411-A420-529A979FE67E}" destId="{0379F3D0-B32D-407D-BD13-A1E0ADB241BA}" srcOrd="0" destOrd="0" parTransId="{466CC083-F03F-45E6-AF2A-0E7B3B0625A6}" sibTransId="{E9CEC954-C359-425C-82CC-35CAD211536A}"/>
    <dgm:cxn modelId="{D3A291B1-E8DE-4E23-AD32-54340C3E04EC}" type="presOf" srcId="{308CE317-8A6A-41CB-8B23-39B2D6308789}" destId="{AA04320F-EA54-4129-9472-071B9B091B0C}" srcOrd="0" destOrd="2" presId="urn:microsoft.com/office/officeart/2005/8/layout/chevron2"/>
    <dgm:cxn modelId="{C1FD8A03-0DCB-40BC-8954-C24974E763B4}" type="presOf" srcId="{0379F3D0-B32D-407D-BD13-A1E0ADB241BA}" destId="{AA04320F-EA54-4129-9472-071B9B091B0C}" srcOrd="0" destOrd="0" presId="urn:microsoft.com/office/officeart/2005/8/layout/chevron2"/>
    <dgm:cxn modelId="{5E1D415A-50AB-470A-BA49-B0424D08ABD3}" srcId="{C341E843-5148-4411-A420-529A979FE67E}" destId="{B4866512-2C12-4037-8321-C88EF34BF982}" srcOrd="1" destOrd="0" parTransId="{4A75083E-16AB-4DEA-95C5-14598FAC3CCD}" sibTransId="{E91CF460-134E-4265-938A-2501B50C581B}"/>
    <dgm:cxn modelId="{E951E44D-A9B4-4778-8507-C2B75A7A6B18}" type="presOf" srcId="{B4866512-2C12-4037-8321-C88EF34BF982}" destId="{AA04320F-EA54-4129-9472-071B9B091B0C}" srcOrd="0" destOrd="1" presId="urn:microsoft.com/office/officeart/2005/8/layout/chevron2"/>
    <dgm:cxn modelId="{9D8BF9B7-CD2A-4AC7-8EAF-252ECEF5DE7A}" srcId="{06F85E5C-9632-4099-B7E8-EE3670E1D3E4}" destId="{C341E843-5148-4411-A420-529A979FE67E}" srcOrd="0" destOrd="0" parTransId="{4357693C-404D-40B0-AEBA-B2BD5E98AC74}" sibTransId="{EE55992B-E8A8-428B-84A4-7BE2732BC090}"/>
    <dgm:cxn modelId="{D5378836-9C5D-4B30-8955-031F07CE95FC}" srcId="{8970D8F5-67DC-4606-8C70-577BC1ABC294}" destId="{B6C7B3E7-34F1-436C-AD4C-43D6A74BDB83}" srcOrd="0" destOrd="0" parTransId="{C516317B-4ECD-4BBE-ACB9-CEFD6CDFBFCD}" sibTransId="{E6699AF1-9CF7-4612-B9A1-9A3B9A44B21B}"/>
    <dgm:cxn modelId="{259FD061-96CC-4DBA-B105-26EE8C492318}" srcId="{06F85E5C-9632-4099-B7E8-EE3670E1D3E4}" destId="{8970D8F5-67DC-4606-8C70-577BC1ABC294}" srcOrd="1" destOrd="0" parTransId="{671228A5-2DF9-4759-8142-97F01CB3BAF6}" sibTransId="{B5B015FB-B651-4BED-AC3C-4298D977EF7F}"/>
    <dgm:cxn modelId="{2D9B76D6-B0FF-46BD-9E79-E06B4177E1DD}" type="presOf" srcId="{B6C7B3E7-34F1-436C-AD4C-43D6A74BDB83}" destId="{E7836C75-5D48-45F2-B2E2-B13F14EC28D4}" srcOrd="0" destOrd="0" presId="urn:microsoft.com/office/officeart/2005/8/layout/chevron2"/>
    <dgm:cxn modelId="{DD26CA25-5D1A-4EFA-BF6C-82F89A6DE3AF}" type="presOf" srcId="{06F85E5C-9632-4099-B7E8-EE3670E1D3E4}" destId="{B0DDD432-FC3B-47F4-8E3A-B1C6EBE2870F}" srcOrd="0" destOrd="0" presId="urn:microsoft.com/office/officeart/2005/8/layout/chevron2"/>
    <dgm:cxn modelId="{D5F226A6-E10E-4776-802F-473C57ED3936}" srcId="{C341E843-5148-4411-A420-529A979FE67E}" destId="{308CE317-8A6A-41CB-8B23-39B2D6308789}" srcOrd="2" destOrd="0" parTransId="{8EB30309-F814-42CB-A629-29233186475A}" sibTransId="{763039EB-F7B4-4A1B-ACC2-AD475F0FE9CB}"/>
    <dgm:cxn modelId="{B551BC9C-EBFC-429C-AEB3-1560F93A362D}" type="presParOf" srcId="{B0DDD432-FC3B-47F4-8E3A-B1C6EBE2870F}" destId="{B5142BFB-3493-4B1C-8872-CB1B468EEE38}" srcOrd="0" destOrd="0" presId="urn:microsoft.com/office/officeart/2005/8/layout/chevron2"/>
    <dgm:cxn modelId="{FCD16E63-A67F-40B3-B57E-DB7D5BE4000C}" type="presParOf" srcId="{B5142BFB-3493-4B1C-8872-CB1B468EEE38}" destId="{298F1F07-F011-4233-821B-815616231D1D}" srcOrd="0" destOrd="0" presId="urn:microsoft.com/office/officeart/2005/8/layout/chevron2"/>
    <dgm:cxn modelId="{D6E92D7F-D9E0-4D9A-8F7F-281AB0A710F2}" type="presParOf" srcId="{B5142BFB-3493-4B1C-8872-CB1B468EEE38}" destId="{AA04320F-EA54-4129-9472-071B9B091B0C}" srcOrd="1" destOrd="0" presId="urn:microsoft.com/office/officeart/2005/8/layout/chevron2"/>
    <dgm:cxn modelId="{F1AEEC40-07A8-46D0-BF58-39BA88F9C4B8}" type="presParOf" srcId="{B0DDD432-FC3B-47F4-8E3A-B1C6EBE2870F}" destId="{4CFBCBEB-12F8-43B7-8612-8BA040CA80BA}" srcOrd="1" destOrd="0" presId="urn:microsoft.com/office/officeart/2005/8/layout/chevron2"/>
    <dgm:cxn modelId="{7EDEA382-EA26-4E30-BE5F-AA27C994E326}" type="presParOf" srcId="{B0DDD432-FC3B-47F4-8E3A-B1C6EBE2870F}" destId="{6C9BCA64-7373-4D1E-9F6B-D18F6D4731A7}" srcOrd="2" destOrd="0" presId="urn:microsoft.com/office/officeart/2005/8/layout/chevron2"/>
    <dgm:cxn modelId="{AC654CE1-6F02-431F-A38B-923417242E37}" type="presParOf" srcId="{6C9BCA64-7373-4D1E-9F6B-D18F6D4731A7}" destId="{2DABFF03-FEED-4583-9AE2-5161A08D0ACA}" srcOrd="0" destOrd="0" presId="urn:microsoft.com/office/officeart/2005/8/layout/chevron2"/>
    <dgm:cxn modelId="{DE728943-27DB-4BF2-90E3-21123C19F7D2}" type="presParOf" srcId="{6C9BCA64-7373-4D1E-9F6B-D18F6D4731A7}" destId="{E7836C75-5D48-45F2-B2E2-B13F14EC28D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C707904-F911-496E-9FC0-F1122D6F87FB}" type="doc">
      <dgm:prSet loTypeId="urn:microsoft.com/office/officeart/2005/8/layout/arrow2" loCatId="process" qsTypeId="urn:microsoft.com/office/officeart/2005/8/quickstyle/simple1#1" qsCatId="simple" csTypeId="urn:microsoft.com/office/officeart/2005/8/colors/accent2_2" csCatId="accent2" phldr="1"/>
      <dgm:spPr/>
      <dgm:t>
        <a:bodyPr/>
        <a:lstStyle/>
        <a:p>
          <a:endParaRPr lang="el-GR"/>
        </a:p>
      </dgm:t>
    </dgm:pt>
    <dgm:pt modelId="{F271264A-DAE3-4490-B6E8-45AA4B1F14BC}">
      <dgm:prSet/>
      <dgm:spPr/>
      <dgm:t>
        <a:bodyPr/>
        <a:lstStyle/>
        <a:p>
          <a:pPr rtl="0"/>
          <a:r>
            <a:rPr lang="el-GR" dirty="0" smtClean="0"/>
            <a:t>Μ.Μ.Ε.</a:t>
          </a:r>
          <a:endParaRPr lang="el-GR" dirty="0"/>
        </a:p>
      </dgm:t>
    </dgm:pt>
    <dgm:pt modelId="{3EBAE0ED-2F8C-49F1-9664-533BE1760850}" type="parTrans" cxnId="{3F721A46-F368-4B2D-A9F7-28FDACF1CE95}">
      <dgm:prSet/>
      <dgm:spPr/>
      <dgm:t>
        <a:bodyPr/>
        <a:lstStyle/>
        <a:p>
          <a:endParaRPr lang="el-GR"/>
        </a:p>
      </dgm:t>
    </dgm:pt>
    <dgm:pt modelId="{CCC24450-6F44-4D0B-B03B-19AD962AEE51}" type="sibTrans" cxnId="{3F721A46-F368-4B2D-A9F7-28FDACF1CE95}">
      <dgm:prSet/>
      <dgm:spPr/>
      <dgm:t>
        <a:bodyPr/>
        <a:lstStyle/>
        <a:p>
          <a:endParaRPr lang="el-GR"/>
        </a:p>
      </dgm:t>
    </dgm:pt>
    <dgm:pt modelId="{EDD99C32-43BB-47F2-B49F-EC7155CC0EF1}">
      <dgm:prSet/>
      <dgm:spPr/>
      <dgm:t>
        <a:bodyPr/>
        <a:lstStyle/>
        <a:p>
          <a:pPr rtl="0"/>
          <a:r>
            <a:rPr lang="el-GR" dirty="0" smtClean="0">
              <a:latin typeface="Arial" pitchFamily="34" charset="0"/>
              <a:cs typeface="Arial" pitchFamily="34" charset="0"/>
            </a:rPr>
            <a:t>Σχολείο</a:t>
          </a:r>
          <a:endParaRPr lang="el-GR" dirty="0">
            <a:latin typeface="Arial" pitchFamily="34" charset="0"/>
            <a:cs typeface="Arial" pitchFamily="34" charset="0"/>
          </a:endParaRPr>
        </a:p>
      </dgm:t>
    </dgm:pt>
    <dgm:pt modelId="{B7A15F4A-64C0-46B7-BA39-6643BC0F68BD}" type="parTrans" cxnId="{BFA7B9E9-7906-4A8C-B06B-6DEE454EDBB3}">
      <dgm:prSet/>
      <dgm:spPr/>
      <dgm:t>
        <a:bodyPr/>
        <a:lstStyle/>
        <a:p>
          <a:endParaRPr lang="el-GR"/>
        </a:p>
      </dgm:t>
    </dgm:pt>
    <dgm:pt modelId="{2F14C1FD-0A37-48E6-97F9-8577278982D2}" type="sibTrans" cxnId="{BFA7B9E9-7906-4A8C-B06B-6DEE454EDBB3}">
      <dgm:prSet/>
      <dgm:spPr/>
      <dgm:t>
        <a:bodyPr/>
        <a:lstStyle/>
        <a:p>
          <a:endParaRPr lang="el-GR"/>
        </a:p>
      </dgm:t>
    </dgm:pt>
    <dgm:pt modelId="{C51DF7FA-0027-49DE-9F85-FC9EB7D537BE}">
      <dgm:prSet/>
      <dgm:spPr/>
      <dgm:t>
        <a:bodyPr/>
        <a:lstStyle/>
        <a:p>
          <a:pPr rtl="0"/>
          <a:r>
            <a:rPr lang="el-GR" dirty="0" smtClean="0">
              <a:latin typeface="Arial" pitchFamily="34" charset="0"/>
              <a:cs typeface="Arial" pitchFamily="34" charset="0"/>
            </a:rPr>
            <a:t>Άλλες πηγές</a:t>
          </a:r>
          <a:endParaRPr lang="el-GR" dirty="0">
            <a:latin typeface="Arial" pitchFamily="34" charset="0"/>
            <a:cs typeface="Arial" pitchFamily="34" charset="0"/>
          </a:endParaRPr>
        </a:p>
      </dgm:t>
    </dgm:pt>
    <dgm:pt modelId="{F48809AC-64BE-4B1D-AEE1-DE2AD3F1F550}" type="parTrans" cxnId="{22D9E48E-4936-4016-AEB0-022952B64E49}">
      <dgm:prSet/>
      <dgm:spPr/>
      <dgm:t>
        <a:bodyPr/>
        <a:lstStyle/>
        <a:p>
          <a:endParaRPr lang="el-GR"/>
        </a:p>
      </dgm:t>
    </dgm:pt>
    <dgm:pt modelId="{CDB99884-615C-4D50-92F0-EE329C7E70DA}" type="sibTrans" cxnId="{22D9E48E-4936-4016-AEB0-022952B64E49}">
      <dgm:prSet/>
      <dgm:spPr/>
      <dgm:t>
        <a:bodyPr/>
        <a:lstStyle/>
        <a:p>
          <a:endParaRPr lang="el-GR"/>
        </a:p>
      </dgm:t>
    </dgm:pt>
    <dgm:pt modelId="{453BB66B-FB0A-4E25-9504-DD2946EE50A9}" type="pres">
      <dgm:prSet presAssocID="{DC707904-F911-496E-9FC0-F1122D6F87FB}" presName="arrowDiagram" presStyleCnt="0">
        <dgm:presLayoutVars>
          <dgm:chMax val="5"/>
          <dgm:dir/>
          <dgm:resizeHandles val="exact"/>
        </dgm:presLayoutVars>
      </dgm:prSet>
      <dgm:spPr/>
      <dgm:t>
        <a:bodyPr/>
        <a:lstStyle/>
        <a:p>
          <a:endParaRPr lang="en-US"/>
        </a:p>
      </dgm:t>
    </dgm:pt>
    <dgm:pt modelId="{B244A0CC-2E95-4467-A38A-5952224DC1B9}" type="pres">
      <dgm:prSet presAssocID="{DC707904-F911-496E-9FC0-F1122D6F87FB}" presName="arrow" presStyleLbl="bgShp" presStyleIdx="0" presStyleCnt="1"/>
      <dgm:spPr/>
    </dgm:pt>
    <dgm:pt modelId="{F32BA54E-7B8E-4C0C-892E-5EFE203F7725}" type="pres">
      <dgm:prSet presAssocID="{DC707904-F911-496E-9FC0-F1122D6F87FB}" presName="arrowDiagram3" presStyleCnt="0"/>
      <dgm:spPr/>
    </dgm:pt>
    <dgm:pt modelId="{786010AC-0B27-4180-B101-23A517663D1E}" type="pres">
      <dgm:prSet presAssocID="{C51DF7FA-0027-49DE-9F85-FC9EB7D537BE}" presName="bullet3a" presStyleLbl="node1" presStyleIdx="0" presStyleCnt="3"/>
      <dgm:spPr/>
    </dgm:pt>
    <dgm:pt modelId="{38E69C62-B3E7-4A2D-ADD5-955BDE063C8F}" type="pres">
      <dgm:prSet presAssocID="{C51DF7FA-0027-49DE-9F85-FC9EB7D537BE}" presName="textBox3a" presStyleLbl="revTx" presStyleIdx="0" presStyleCnt="3">
        <dgm:presLayoutVars>
          <dgm:bulletEnabled val="1"/>
        </dgm:presLayoutVars>
      </dgm:prSet>
      <dgm:spPr/>
      <dgm:t>
        <a:bodyPr/>
        <a:lstStyle/>
        <a:p>
          <a:endParaRPr lang="en-US"/>
        </a:p>
      </dgm:t>
    </dgm:pt>
    <dgm:pt modelId="{20FDFC4B-7ED7-4962-BD81-629EEB096CB4}" type="pres">
      <dgm:prSet presAssocID="{F271264A-DAE3-4490-B6E8-45AA4B1F14BC}" presName="bullet3b" presStyleLbl="node1" presStyleIdx="1" presStyleCnt="3"/>
      <dgm:spPr/>
    </dgm:pt>
    <dgm:pt modelId="{45959452-DD07-4BBB-BFF0-B333DDF66417}" type="pres">
      <dgm:prSet presAssocID="{F271264A-DAE3-4490-B6E8-45AA4B1F14BC}" presName="textBox3b" presStyleLbl="revTx" presStyleIdx="1" presStyleCnt="3">
        <dgm:presLayoutVars>
          <dgm:bulletEnabled val="1"/>
        </dgm:presLayoutVars>
      </dgm:prSet>
      <dgm:spPr/>
      <dgm:t>
        <a:bodyPr/>
        <a:lstStyle/>
        <a:p>
          <a:endParaRPr lang="en-US"/>
        </a:p>
      </dgm:t>
    </dgm:pt>
    <dgm:pt modelId="{BF0228B4-3B88-4992-9196-FBEAC3F3FF20}" type="pres">
      <dgm:prSet presAssocID="{EDD99C32-43BB-47F2-B49F-EC7155CC0EF1}" presName="bullet3c" presStyleLbl="node1" presStyleIdx="2" presStyleCnt="3"/>
      <dgm:spPr/>
    </dgm:pt>
    <dgm:pt modelId="{899C4C93-BB97-40BF-8B67-5F9259257789}" type="pres">
      <dgm:prSet presAssocID="{EDD99C32-43BB-47F2-B49F-EC7155CC0EF1}" presName="textBox3c" presStyleLbl="revTx" presStyleIdx="2" presStyleCnt="3">
        <dgm:presLayoutVars>
          <dgm:bulletEnabled val="1"/>
        </dgm:presLayoutVars>
      </dgm:prSet>
      <dgm:spPr/>
      <dgm:t>
        <a:bodyPr/>
        <a:lstStyle/>
        <a:p>
          <a:endParaRPr lang="el-GR"/>
        </a:p>
      </dgm:t>
    </dgm:pt>
  </dgm:ptLst>
  <dgm:cxnLst>
    <dgm:cxn modelId="{FEC81B59-274F-4125-8E3C-DCA3D20371FD}" type="presOf" srcId="{C51DF7FA-0027-49DE-9F85-FC9EB7D537BE}" destId="{38E69C62-B3E7-4A2D-ADD5-955BDE063C8F}" srcOrd="0" destOrd="0" presId="urn:microsoft.com/office/officeart/2005/8/layout/arrow2"/>
    <dgm:cxn modelId="{22D9E48E-4936-4016-AEB0-022952B64E49}" srcId="{DC707904-F911-496E-9FC0-F1122D6F87FB}" destId="{C51DF7FA-0027-49DE-9F85-FC9EB7D537BE}" srcOrd="0" destOrd="0" parTransId="{F48809AC-64BE-4B1D-AEE1-DE2AD3F1F550}" sibTransId="{CDB99884-615C-4D50-92F0-EE329C7E70DA}"/>
    <dgm:cxn modelId="{CE30F263-4921-44BE-A771-42761940F593}" type="presOf" srcId="{DC707904-F911-496E-9FC0-F1122D6F87FB}" destId="{453BB66B-FB0A-4E25-9504-DD2946EE50A9}" srcOrd="0" destOrd="0" presId="urn:microsoft.com/office/officeart/2005/8/layout/arrow2"/>
    <dgm:cxn modelId="{032625E9-194E-4FB1-9946-0C1B682565C7}" type="presOf" srcId="{EDD99C32-43BB-47F2-B49F-EC7155CC0EF1}" destId="{899C4C93-BB97-40BF-8B67-5F9259257789}" srcOrd="0" destOrd="0" presId="urn:microsoft.com/office/officeart/2005/8/layout/arrow2"/>
    <dgm:cxn modelId="{3F721A46-F368-4B2D-A9F7-28FDACF1CE95}" srcId="{DC707904-F911-496E-9FC0-F1122D6F87FB}" destId="{F271264A-DAE3-4490-B6E8-45AA4B1F14BC}" srcOrd="1" destOrd="0" parTransId="{3EBAE0ED-2F8C-49F1-9664-533BE1760850}" sibTransId="{CCC24450-6F44-4D0B-B03B-19AD962AEE51}"/>
    <dgm:cxn modelId="{BFA7B9E9-7906-4A8C-B06B-6DEE454EDBB3}" srcId="{DC707904-F911-496E-9FC0-F1122D6F87FB}" destId="{EDD99C32-43BB-47F2-B49F-EC7155CC0EF1}" srcOrd="2" destOrd="0" parTransId="{B7A15F4A-64C0-46B7-BA39-6643BC0F68BD}" sibTransId="{2F14C1FD-0A37-48E6-97F9-8577278982D2}"/>
    <dgm:cxn modelId="{E0FDF2AD-7E1F-4482-AC8D-9B56E8EC2098}" type="presOf" srcId="{F271264A-DAE3-4490-B6E8-45AA4B1F14BC}" destId="{45959452-DD07-4BBB-BFF0-B333DDF66417}" srcOrd="0" destOrd="0" presId="urn:microsoft.com/office/officeart/2005/8/layout/arrow2"/>
    <dgm:cxn modelId="{6154FACF-9F98-491A-B4FC-5A17CAC62373}" type="presParOf" srcId="{453BB66B-FB0A-4E25-9504-DD2946EE50A9}" destId="{B244A0CC-2E95-4467-A38A-5952224DC1B9}" srcOrd="0" destOrd="0" presId="urn:microsoft.com/office/officeart/2005/8/layout/arrow2"/>
    <dgm:cxn modelId="{0AE3E571-EF30-4EB0-BE4E-E4682DD70DF8}" type="presParOf" srcId="{453BB66B-FB0A-4E25-9504-DD2946EE50A9}" destId="{F32BA54E-7B8E-4C0C-892E-5EFE203F7725}" srcOrd="1" destOrd="0" presId="urn:microsoft.com/office/officeart/2005/8/layout/arrow2"/>
    <dgm:cxn modelId="{BCE3B879-EE80-4C43-A7D8-DF4A77B0CC0C}" type="presParOf" srcId="{F32BA54E-7B8E-4C0C-892E-5EFE203F7725}" destId="{786010AC-0B27-4180-B101-23A517663D1E}" srcOrd="0" destOrd="0" presId="urn:microsoft.com/office/officeart/2005/8/layout/arrow2"/>
    <dgm:cxn modelId="{5011004E-C02A-47AE-A506-BC5EEC68B007}" type="presParOf" srcId="{F32BA54E-7B8E-4C0C-892E-5EFE203F7725}" destId="{38E69C62-B3E7-4A2D-ADD5-955BDE063C8F}" srcOrd="1" destOrd="0" presId="urn:microsoft.com/office/officeart/2005/8/layout/arrow2"/>
    <dgm:cxn modelId="{6F4DB5DF-9BF9-424F-B636-9BBD0FAE1703}" type="presParOf" srcId="{F32BA54E-7B8E-4C0C-892E-5EFE203F7725}" destId="{20FDFC4B-7ED7-4962-BD81-629EEB096CB4}" srcOrd="2" destOrd="0" presId="urn:microsoft.com/office/officeart/2005/8/layout/arrow2"/>
    <dgm:cxn modelId="{B34270AF-38C3-40AE-BDCB-5B7FBCDF3BB5}" type="presParOf" srcId="{F32BA54E-7B8E-4C0C-892E-5EFE203F7725}" destId="{45959452-DD07-4BBB-BFF0-B333DDF66417}" srcOrd="3" destOrd="0" presId="urn:microsoft.com/office/officeart/2005/8/layout/arrow2"/>
    <dgm:cxn modelId="{AE38383A-22D4-4D01-9C02-49C0FD74D1D6}" type="presParOf" srcId="{F32BA54E-7B8E-4C0C-892E-5EFE203F7725}" destId="{BF0228B4-3B88-4992-9196-FBEAC3F3FF20}" srcOrd="4" destOrd="0" presId="urn:microsoft.com/office/officeart/2005/8/layout/arrow2"/>
    <dgm:cxn modelId="{44AF4F08-2AF4-459C-ACDA-C1EB52A4AB79}" type="presParOf" srcId="{F32BA54E-7B8E-4C0C-892E-5EFE203F7725}" destId="{899C4C93-BB97-40BF-8B67-5F9259257789}"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56CBC11-1738-470D-9FAE-92178756C7F7}" type="doc">
      <dgm:prSet loTypeId="urn:microsoft.com/office/officeart/2009/3/layout/DescendingProcess" loCatId="process" qsTypeId="urn:microsoft.com/office/officeart/2005/8/quickstyle/simple3" qsCatId="simple" csTypeId="urn:microsoft.com/office/officeart/2005/8/colors/accent2_2" csCatId="accent2" phldr="1"/>
      <dgm:spPr/>
      <dgm:t>
        <a:bodyPr/>
        <a:lstStyle/>
        <a:p>
          <a:endParaRPr lang="el-GR"/>
        </a:p>
      </dgm:t>
    </dgm:pt>
    <dgm:pt modelId="{E579EB47-5CCA-43E4-95EE-807F9D515AD6}">
      <dgm:prSet phldrT="[Κείμενο]"/>
      <dgm:spPr/>
      <dgm:t>
        <a:bodyPr/>
        <a:lstStyle/>
        <a:p>
          <a:r>
            <a:rPr lang="el-GR" dirty="0" smtClean="0">
              <a:latin typeface="Arial" pitchFamily="34" charset="0"/>
              <a:cs typeface="Arial" pitchFamily="34" charset="0"/>
            </a:rPr>
            <a:t>Αλλού</a:t>
          </a:r>
          <a:endParaRPr lang="el-GR" dirty="0">
            <a:latin typeface="Arial" pitchFamily="34" charset="0"/>
            <a:cs typeface="Arial" pitchFamily="34" charset="0"/>
          </a:endParaRPr>
        </a:p>
      </dgm:t>
    </dgm:pt>
    <dgm:pt modelId="{0E992FA5-890B-469C-B8D2-C72B358AB7D9}" type="parTrans" cxnId="{8042CBEB-E227-4B9F-B158-C2C31504B794}">
      <dgm:prSet/>
      <dgm:spPr/>
      <dgm:t>
        <a:bodyPr/>
        <a:lstStyle/>
        <a:p>
          <a:endParaRPr lang="el-GR"/>
        </a:p>
      </dgm:t>
    </dgm:pt>
    <dgm:pt modelId="{071BD031-A5F5-4418-A9BB-DEC8A01196E4}" type="sibTrans" cxnId="{8042CBEB-E227-4B9F-B158-C2C31504B794}">
      <dgm:prSet/>
      <dgm:spPr/>
      <dgm:t>
        <a:bodyPr/>
        <a:lstStyle/>
        <a:p>
          <a:endParaRPr lang="el-GR"/>
        </a:p>
      </dgm:t>
    </dgm:pt>
    <dgm:pt modelId="{4FBD918F-ED9F-4313-A1D0-1FC4DC0A2AF3}">
      <dgm:prSet phldrT="[Κείμενο]"/>
      <dgm:spPr/>
      <dgm:t>
        <a:bodyPr/>
        <a:lstStyle/>
        <a:p>
          <a:r>
            <a:rPr lang="el-GR" dirty="0" smtClean="0">
              <a:latin typeface="Arial" pitchFamily="34" charset="0"/>
              <a:cs typeface="Arial" pitchFamily="34" charset="0"/>
            </a:rPr>
            <a:t>Σχολείο</a:t>
          </a:r>
          <a:endParaRPr lang="el-GR" dirty="0">
            <a:latin typeface="Arial" pitchFamily="34" charset="0"/>
            <a:cs typeface="Arial" pitchFamily="34" charset="0"/>
          </a:endParaRPr>
        </a:p>
      </dgm:t>
    </dgm:pt>
    <dgm:pt modelId="{739C56FB-8B31-4454-B167-DC24E44D69E0}" type="parTrans" cxnId="{7DD4FA4F-CD3B-4373-AF36-798B86D03506}">
      <dgm:prSet/>
      <dgm:spPr/>
      <dgm:t>
        <a:bodyPr/>
        <a:lstStyle/>
        <a:p>
          <a:endParaRPr lang="el-GR"/>
        </a:p>
      </dgm:t>
    </dgm:pt>
    <dgm:pt modelId="{74A9DFBC-F52D-472D-9A29-6303486FE46B}" type="sibTrans" cxnId="{7DD4FA4F-CD3B-4373-AF36-798B86D03506}">
      <dgm:prSet/>
      <dgm:spPr/>
      <dgm:t>
        <a:bodyPr/>
        <a:lstStyle/>
        <a:p>
          <a:endParaRPr lang="el-GR"/>
        </a:p>
      </dgm:t>
    </dgm:pt>
    <dgm:pt modelId="{05B06DC3-85C1-4EC5-879C-41F891E6A287}">
      <dgm:prSet phldrT="[Κείμενο]"/>
      <dgm:spPr/>
      <dgm:t>
        <a:bodyPr/>
        <a:lstStyle/>
        <a:p>
          <a:r>
            <a:rPr lang="el-GR" dirty="0" smtClean="0">
              <a:latin typeface="Arial" pitchFamily="34" charset="0"/>
              <a:cs typeface="Arial" pitchFamily="34" charset="0"/>
            </a:rPr>
            <a:t>Σπίτι</a:t>
          </a:r>
          <a:endParaRPr lang="el-GR" dirty="0">
            <a:latin typeface="Arial" pitchFamily="34" charset="0"/>
            <a:cs typeface="Arial" pitchFamily="34" charset="0"/>
          </a:endParaRPr>
        </a:p>
      </dgm:t>
    </dgm:pt>
    <dgm:pt modelId="{42DBED5F-1F84-4A6E-BFD1-F6B2F0FD12AD}" type="parTrans" cxnId="{C605EF1D-BD50-4CAE-ABAE-32FF19C512D3}">
      <dgm:prSet/>
      <dgm:spPr/>
      <dgm:t>
        <a:bodyPr/>
        <a:lstStyle/>
        <a:p>
          <a:endParaRPr lang="el-GR"/>
        </a:p>
      </dgm:t>
    </dgm:pt>
    <dgm:pt modelId="{49B9797C-F1F6-4812-BE47-5928FBF65034}" type="sibTrans" cxnId="{C605EF1D-BD50-4CAE-ABAE-32FF19C512D3}">
      <dgm:prSet/>
      <dgm:spPr/>
      <dgm:t>
        <a:bodyPr/>
        <a:lstStyle/>
        <a:p>
          <a:endParaRPr lang="el-GR"/>
        </a:p>
      </dgm:t>
    </dgm:pt>
    <dgm:pt modelId="{D8324A5B-3E3B-4732-ADC7-B3F68181E272}" type="pres">
      <dgm:prSet presAssocID="{056CBC11-1738-470D-9FAE-92178756C7F7}" presName="Name0" presStyleCnt="0">
        <dgm:presLayoutVars>
          <dgm:chMax val="7"/>
          <dgm:chPref val="5"/>
        </dgm:presLayoutVars>
      </dgm:prSet>
      <dgm:spPr/>
      <dgm:t>
        <a:bodyPr/>
        <a:lstStyle/>
        <a:p>
          <a:endParaRPr lang="en-US"/>
        </a:p>
      </dgm:t>
    </dgm:pt>
    <dgm:pt modelId="{5780111B-469C-4879-B3C9-BC96B6FCEB28}" type="pres">
      <dgm:prSet presAssocID="{056CBC11-1738-470D-9FAE-92178756C7F7}" presName="arrowNode" presStyleLbl="node1" presStyleIdx="0" presStyleCnt="1"/>
      <dgm:spPr/>
    </dgm:pt>
    <dgm:pt modelId="{B8D61818-CCEE-4CB1-82B4-0BD2C51F6A19}" type="pres">
      <dgm:prSet presAssocID="{E579EB47-5CCA-43E4-95EE-807F9D515AD6}" presName="txNode1" presStyleLbl="revTx" presStyleIdx="0" presStyleCnt="3">
        <dgm:presLayoutVars>
          <dgm:bulletEnabled val="1"/>
        </dgm:presLayoutVars>
      </dgm:prSet>
      <dgm:spPr/>
      <dgm:t>
        <a:bodyPr/>
        <a:lstStyle/>
        <a:p>
          <a:endParaRPr lang="en-US"/>
        </a:p>
      </dgm:t>
    </dgm:pt>
    <dgm:pt modelId="{FC54A02D-631D-4D82-8190-FE3EBBE13FA6}" type="pres">
      <dgm:prSet presAssocID="{4FBD918F-ED9F-4313-A1D0-1FC4DC0A2AF3}" presName="txNode2" presStyleLbl="revTx" presStyleIdx="1" presStyleCnt="3">
        <dgm:presLayoutVars>
          <dgm:bulletEnabled val="1"/>
        </dgm:presLayoutVars>
      </dgm:prSet>
      <dgm:spPr/>
      <dgm:t>
        <a:bodyPr/>
        <a:lstStyle/>
        <a:p>
          <a:endParaRPr lang="en-US"/>
        </a:p>
      </dgm:t>
    </dgm:pt>
    <dgm:pt modelId="{71D43D1C-C4B8-43D7-99DE-78BA6DB8F4C3}" type="pres">
      <dgm:prSet presAssocID="{74A9DFBC-F52D-472D-9A29-6303486FE46B}" presName="dotNode2" presStyleCnt="0"/>
      <dgm:spPr/>
    </dgm:pt>
    <dgm:pt modelId="{F2CD7CB7-CD9D-4196-BB68-9D6CC7713BD6}" type="pres">
      <dgm:prSet presAssocID="{74A9DFBC-F52D-472D-9A29-6303486FE46B}" presName="dotRepeatNode" presStyleLbl="fgShp" presStyleIdx="0" presStyleCnt="1"/>
      <dgm:spPr/>
      <dgm:t>
        <a:bodyPr/>
        <a:lstStyle/>
        <a:p>
          <a:endParaRPr lang="en-US"/>
        </a:p>
      </dgm:t>
    </dgm:pt>
    <dgm:pt modelId="{8B66CAA0-0880-45F2-BD31-76E34728C015}" type="pres">
      <dgm:prSet presAssocID="{05B06DC3-85C1-4EC5-879C-41F891E6A287}" presName="txNode3" presStyleLbl="revTx" presStyleIdx="2" presStyleCnt="3">
        <dgm:presLayoutVars>
          <dgm:bulletEnabled val="1"/>
        </dgm:presLayoutVars>
      </dgm:prSet>
      <dgm:spPr/>
      <dgm:t>
        <a:bodyPr/>
        <a:lstStyle/>
        <a:p>
          <a:endParaRPr lang="el-GR"/>
        </a:p>
      </dgm:t>
    </dgm:pt>
  </dgm:ptLst>
  <dgm:cxnLst>
    <dgm:cxn modelId="{375C2F76-B81C-46CD-BFC7-F8661C06762D}" type="presOf" srcId="{056CBC11-1738-470D-9FAE-92178756C7F7}" destId="{D8324A5B-3E3B-4732-ADC7-B3F68181E272}" srcOrd="0" destOrd="0" presId="urn:microsoft.com/office/officeart/2009/3/layout/DescendingProcess"/>
    <dgm:cxn modelId="{8042CBEB-E227-4B9F-B158-C2C31504B794}" srcId="{056CBC11-1738-470D-9FAE-92178756C7F7}" destId="{E579EB47-5CCA-43E4-95EE-807F9D515AD6}" srcOrd="0" destOrd="0" parTransId="{0E992FA5-890B-469C-B8D2-C72B358AB7D9}" sibTransId="{071BD031-A5F5-4418-A9BB-DEC8A01196E4}"/>
    <dgm:cxn modelId="{6ECD7CCF-37F5-4F91-AD8F-A5E0465797C0}" type="presOf" srcId="{4FBD918F-ED9F-4313-A1D0-1FC4DC0A2AF3}" destId="{FC54A02D-631D-4D82-8190-FE3EBBE13FA6}" srcOrd="0" destOrd="0" presId="urn:microsoft.com/office/officeart/2009/3/layout/DescendingProcess"/>
    <dgm:cxn modelId="{3F2EF8CB-DFB8-4B6E-A3F6-6F726ABF9884}" type="presOf" srcId="{E579EB47-5CCA-43E4-95EE-807F9D515AD6}" destId="{B8D61818-CCEE-4CB1-82B4-0BD2C51F6A19}" srcOrd="0" destOrd="0" presId="urn:microsoft.com/office/officeart/2009/3/layout/DescendingProcess"/>
    <dgm:cxn modelId="{7DD4FA4F-CD3B-4373-AF36-798B86D03506}" srcId="{056CBC11-1738-470D-9FAE-92178756C7F7}" destId="{4FBD918F-ED9F-4313-A1D0-1FC4DC0A2AF3}" srcOrd="1" destOrd="0" parTransId="{739C56FB-8B31-4454-B167-DC24E44D69E0}" sibTransId="{74A9DFBC-F52D-472D-9A29-6303486FE46B}"/>
    <dgm:cxn modelId="{09E8D8A4-C6A7-4E5A-B8FC-2F75C8FD24F5}" type="presOf" srcId="{05B06DC3-85C1-4EC5-879C-41F891E6A287}" destId="{8B66CAA0-0880-45F2-BD31-76E34728C015}" srcOrd="0" destOrd="0" presId="urn:microsoft.com/office/officeart/2009/3/layout/DescendingProcess"/>
    <dgm:cxn modelId="{C605EF1D-BD50-4CAE-ABAE-32FF19C512D3}" srcId="{056CBC11-1738-470D-9FAE-92178756C7F7}" destId="{05B06DC3-85C1-4EC5-879C-41F891E6A287}" srcOrd="2" destOrd="0" parTransId="{42DBED5F-1F84-4A6E-BFD1-F6B2F0FD12AD}" sibTransId="{49B9797C-F1F6-4812-BE47-5928FBF65034}"/>
    <dgm:cxn modelId="{9DAE2D0C-2AB3-4E50-A0A3-B9FDE8BD85E9}" type="presOf" srcId="{74A9DFBC-F52D-472D-9A29-6303486FE46B}" destId="{F2CD7CB7-CD9D-4196-BB68-9D6CC7713BD6}" srcOrd="0" destOrd="0" presId="urn:microsoft.com/office/officeart/2009/3/layout/DescendingProcess"/>
    <dgm:cxn modelId="{53E5BF1E-2360-4B8A-B8C8-056038B31608}" type="presParOf" srcId="{D8324A5B-3E3B-4732-ADC7-B3F68181E272}" destId="{5780111B-469C-4879-B3C9-BC96B6FCEB28}" srcOrd="0" destOrd="0" presId="urn:microsoft.com/office/officeart/2009/3/layout/DescendingProcess"/>
    <dgm:cxn modelId="{87E02389-46E5-45EF-AE98-FF124950CBFA}" type="presParOf" srcId="{D8324A5B-3E3B-4732-ADC7-B3F68181E272}" destId="{B8D61818-CCEE-4CB1-82B4-0BD2C51F6A19}" srcOrd="1" destOrd="0" presId="urn:microsoft.com/office/officeart/2009/3/layout/DescendingProcess"/>
    <dgm:cxn modelId="{96E9A6AC-7C75-4A40-AC53-AB7C089B912A}" type="presParOf" srcId="{D8324A5B-3E3B-4732-ADC7-B3F68181E272}" destId="{FC54A02D-631D-4D82-8190-FE3EBBE13FA6}" srcOrd="2" destOrd="0" presId="urn:microsoft.com/office/officeart/2009/3/layout/DescendingProcess"/>
    <dgm:cxn modelId="{01D89F02-4F47-4B3E-88F2-3E80618407A3}" type="presParOf" srcId="{D8324A5B-3E3B-4732-ADC7-B3F68181E272}" destId="{71D43D1C-C4B8-43D7-99DE-78BA6DB8F4C3}" srcOrd="3" destOrd="0" presId="urn:microsoft.com/office/officeart/2009/3/layout/DescendingProcess"/>
    <dgm:cxn modelId="{C922800F-182B-4A63-B03F-9EAD80456BBA}" type="presParOf" srcId="{71D43D1C-C4B8-43D7-99DE-78BA6DB8F4C3}" destId="{F2CD7CB7-CD9D-4196-BB68-9D6CC7713BD6}" srcOrd="0" destOrd="0" presId="urn:microsoft.com/office/officeart/2009/3/layout/DescendingProcess"/>
    <dgm:cxn modelId="{A268C4F8-D9C3-4062-B7E4-B1EC80DB6E83}" type="presParOf" srcId="{D8324A5B-3E3B-4732-ADC7-B3F68181E272}" destId="{8B66CAA0-0880-45F2-BD31-76E34728C015}" srcOrd="4" destOrd="0" presId="urn:microsoft.com/office/officeart/2009/3/layout/Descending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B701AE7-0E1A-4A85-A772-EAB2A418A912}" type="doc">
      <dgm:prSet loTypeId="urn:microsoft.com/office/officeart/2005/8/layout/pyramid3" loCatId="pyramid" qsTypeId="urn:microsoft.com/office/officeart/2005/8/quickstyle/simple1#2" qsCatId="simple" csTypeId="urn:microsoft.com/office/officeart/2005/8/colors/accent2_3" csCatId="accent2" phldr="1"/>
      <dgm:spPr/>
      <dgm:t>
        <a:bodyPr/>
        <a:lstStyle/>
        <a:p>
          <a:endParaRPr lang="el-GR"/>
        </a:p>
      </dgm:t>
    </dgm:pt>
    <dgm:pt modelId="{FC0B8950-CE7E-4CAB-8C59-43DE29849BC0}">
      <dgm:prSet custT="1"/>
      <dgm:spPr>
        <a:xfrm rot="10800000">
          <a:off x="0" y="0"/>
          <a:ext cx="4040187" cy="1317096"/>
        </a:xfrm>
        <a:solidFill>
          <a:srgbClr val="C0504D">
            <a:shade val="8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r>
            <a:rPr lang="el-GR" sz="2000" b="1" dirty="0" smtClean="0">
              <a:solidFill>
                <a:sysClr val="windowText" lastClr="000000">
                  <a:hueOff val="0"/>
                  <a:satOff val="0"/>
                  <a:lumOff val="0"/>
                  <a:alphaOff val="0"/>
                </a:sysClr>
              </a:solidFill>
              <a:latin typeface="Arial" pitchFamily="34" charset="0"/>
              <a:ea typeface="+mn-ea"/>
              <a:cs typeface="Arial" pitchFamily="34" charset="0"/>
            </a:rPr>
            <a:t>Μουσική</a:t>
          </a:r>
          <a:endParaRPr lang="el-GR" sz="2000" b="1" dirty="0">
            <a:solidFill>
              <a:sysClr val="windowText" lastClr="000000">
                <a:hueOff val="0"/>
                <a:satOff val="0"/>
                <a:lumOff val="0"/>
                <a:alphaOff val="0"/>
              </a:sysClr>
            </a:solidFill>
            <a:latin typeface="Arial" pitchFamily="34" charset="0"/>
            <a:ea typeface="+mn-ea"/>
            <a:cs typeface="Arial" pitchFamily="34" charset="0"/>
          </a:endParaRPr>
        </a:p>
      </dgm:t>
    </dgm:pt>
    <dgm:pt modelId="{2F1A4543-4A2D-4EFF-98A2-9C6AE2BF8491}" type="parTrans" cxnId="{69931151-84D5-4D52-A516-1D87864C30D3}">
      <dgm:prSet/>
      <dgm:spPr/>
      <dgm:t>
        <a:bodyPr/>
        <a:lstStyle/>
        <a:p>
          <a:endParaRPr lang="el-GR"/>
        </a:p>
      </dgm:t>
    </dgm:pt>
    <dgm:pt modelId="{F97DE26B-1248-405E-A4F5-342C6E05927A}" type="sibTrans" cxnId="{69931151-84D5-4D52-A516-1D87864C30D3}">
      <dgm:prSet/>
      <dgm:spPr/>
      <dgm:t>
        <a:bodyPr/>
        <a:lstStyle/>
        <a:p>
          <a:endParaRPr lang="el-GR"/>
        </a:p>
      </dgm:t>
    </dgm:pt>
    <dgm:pt modelId="{6B74A5EF-1C71-4348-B75F-096FA7345E04}">
      <dgm:prSet custT="1"/>
      <dgm:spPr>
        <a:xfrm rot="10800000">
          <a:off x="673364" y="1317096"/>
          <a:ext cx="2693458" cy="1317096"/>
        </a:xfrm>
        <a:solidFill>
          <a:srgbClr val="C0504D">
            <a:shade val="80000"/>
            <a:hueOff val="-17936"/>
            <a:satOff val="-2012"/>
            <a:lumOff val="12840"/>
            <a:alphaOff val="0"/>
          </a:srgbClr>
        </a:solidFill>
        <a:ln w="25400" cap="flat" cmpd="sng" algn="ctr">
          <a:solidFill>
            <a:sysClr val="window" lastClr="FFFFFF">
              <a:hueOff val="0"/>
              <a:satOff val="0"/>
              <a:lumOff val="0"/>
              <a:alphaOff val="0"/>
            </a:sysClr>
          </a:solidFill>
          <a:prstDash val="solid"/>
        </a:ln>
        <a:effectLst/>
      </dgm:spPr>
      <dgm:t>
        <a:bodyPr/>
        <a:lstStyle/>
        <a:p>
          <a:pPr rtl="0"/>
          <a:r>
            <a:rPr lang="el-GR" sz="2000" b="1" dirty="0" smtClean="0">
              <a:solidFill>
                <a:sysClr val="windowText" lastClr="000000">
                  <a:hueOff val="0"/>
                  <a:satOff val="0"/>
                  <a:lumOff val="0"/>
                  <a:alphaOff val="0"/>
                </a:sysClr>
              </a:solidFill>
              <a:latin typeface="Arial" pitchFamily="34" charset="0"/>
              <a:ea typeface="+mn-ea"/>
              <a:cs typeface="Arial" pitchFamily="34" charset="0"/>
            </a:rPr>
            <a:t>Παιχνίδια</a:t>
          </a:r>
          <a:endParaRPr lang="el-GR" sz="2000" b="1" dirty="0">
            <a:solidFill>
              <a:sysClr val="windowText" lastClr="000000">
                <a:hueOff val="0"/>
                <a:satOff val="0"/>
                <a:lumOff val="0"/>
                <a:alphaOff val="0"/>
              </a:sysClr>
            </a:solidFill>
            <a:latin typeface="Arial" pitchFamily="34" charset="0"/>
            <a:ea typeface="+mn-ea"/>
            <a:cs typeface="Arial" pitchFamily="34" charset="0"/>
          </a:endParaRPr>
        </a:p>
      </dgm:t>
    </dgm:pt>
    <dgm:pt modelId="{F114FC1C-A99C-4BCF-BE07-4FBB7081126F}" type="parTrans" cxnId="{39DFE4D6-0A58-4C67-9019-EA76BBCE9EAC}">
      <dgm:prSet/>
      <dgm:spPr/>
      <dgm:t>
        <a:bodyPr/>
        <a:lstStyle/>
        <a:p>
          <a:endParaRPr lang="el-GR"/>
        </a:p>
      </dgm:t>
    </dgm:pt>
    <dgm:pt modelId="{8096B2A5-AAB0-404B-8913-557B52135806}" type="sibTrans" cxnId="{39DFE4D6-0A58-4C67-9019-EA76BBCE9EAC}">
      <dgm:prSet/>
      <dgm:spPr/>
      <dgm:t>
        <a:bodyPr/>
        <a:lstStyle/>
        <a:p>
          <a:endParaRPr lang="el-GR"/>
        </a:p>
      </dgm:t>
    </dgm:pt>
    <dgm:pt modelId="{AC702F29-9FC9-4AAC-8EB7-226CB069126B}">
      <dgm:prSet custT="1"/>
      <dgm:spPr>
        <a:xfrm rot="10800000">
          <a:off x="1346729" y="2634192"/>
          <a:ext cx="1346729" cy="1317096"/>
        </a:xfrm>
        <a:solidFill>
          <a:srgbClr val="C0504D">
            <a:shade val="80000"/>
            <a:hueOff val="-35872"/>
            <a:satOff val="-4024"/>
            <a:lumOff val="25680"/>
            <a:alphaOff val="0"/>
          </a:srgbClr>
        </a:solidFill>
        <a:ln w="25400" cap="flat" cmpd="sng" algn="ctr">
          <a:solidFill>
            <a:sysClr val="window" lastClr="FFFFFF">
              <a:hueOff val="0"/>
              <a:satOff val="0"/>
              <a:lumOff val="0"/>
              <a:alphaOff val="0"/>
            </a:sysClr>
          </a:solidFill>
          <a:prstDash val="solid"/>
        </a:ln>
        <a:effectLst/>
      </dgm:spPr>
      <dgm:t>
        <a:bodyPr/>
        <a:lstStyle/>
        <a:p>
          <a:pPr rtl="0"/>
          <a:r>
            <a:rPr lang="el-GR" sz="2000" b="1" dirty="0" smtClean="0">
              <a:solidFill>
                <a:sysClr val="windowText" lastClr="000000">
                  <a:hueOff val="0"/>
                  <a:satOff val="0"/>
                  <a:lumOff val="0"/>
                  <a:alphaOff val="0"/>
                </a:sysClr>
              </a:solidFill>
              <a:latin typeface="Arial" pitchFamily="34" charset="0"/>
              <a:ea typeface="+mn-ea"/>
              <a:cs typeface="Arial" pitchFamily="34" charset="0"/>
            </a:rPr>
            <a:t>Κοιν/κα δίκτυα</a:t>
          </a:r>
          <a:endParaRPr lang="el-GR" sz="2000" b="1" dirty="0">
            <a:solidFill>
              <a:sysClr val="windowText" lastClr="000000">
                <a:hueOff val="0"/>
                <a:satOff val="0"/>
                <a:lumOff val="0"/>
                <a:alphaOff val="0"/>
              </a:sysClr>
            </a:solidFill>
            <a:latin typeface="Arial" pitchFamily="34" charset="0"/>
            <a:ea typeface="+mn-ea"/>
            <a:cs typeface="Arial" pitchFamily="34" charset="0"/>
          </a:endParaRPr>
        </a:p>
      </dgm:t>
    </dgm:pt>
    <dgm:pt modelId="{E90C68AE-258C-4742-A3E2-4BBE92ECF8C5}" type="parTrans" cxnId="{BC760B8A-74E7-47AD-A92F-020503933B84}">
      <dgm:prSet/>
      <dgm:spPr/>
      <dgm:t>
        <a:bodyPr/>
        <a:lstStyle/>
        <a:p>
          <a:endParaRPr lang="el-GR"/>
        </a:p>
      </dgm:t>
    </dgm:pt>
    <dgm:pt modelId="{E36D27A9-7296-4ABD-BC99-AF1CD120E4F1}" type="sibTrans" cxnId="{BC760B8A-74E7-47AD-A92F-020503933B84}">
      <dgm:prSet/>
      <dgm:spPr/>
      <dgm:t>
        <a:bodyPr/>
        <a:lstStyle/>
        <a:p>
          <a:endParaRPr lang="el-GR"/>
        </a:p>
      </dgm:t>
    </dgm:pt>
    <dgm:pt modelId="{0945DFA9-581D-4E22-9507-5B3A544B3E0E}" type="pres">
      <dgm:prSet presAssocID="{4B701AE7-0E1A-4A85-A772-EAB2A418A912}" presName="Name0" presStyleCnt="0">
        <dgm:presLayoutVars>
          <dgm:dir/>
          <dgm:animLvl val="lvl"/>
          <dgm:resizeHandles val="exact"/>
        </dgm:presLayoutVars>
      </dgm:prSet>
      <dgm:spPr/>
      <dgm:t>
        <a:bodyPr/>
        <a:lstStyle/>
        <a:p>
          <a:endParaRPr lang="en-US"/>
        </a:p>
      </dgm:t>
    </dgm:pt>
    <dgm:pt modelId="{019ED32A-46B0-495A-B997-51965312CCC6}" type="pres">
      <dgm:prSet presAssocID="{FC0B8950-CE7E-4CAB-8C59-43DE29849BC0}" presName="Name8" presStyleCnt="0"/>
      <dgm:spPr/>
    </dgm:pt>
    <dgm:pt modelId="{2E0F6426-5046-47CB-A8CC-12C79CA0DD5D}" type="pres">
      <dgm:prSet presAssocID="{FC0B8950-CE7E-4CAB-8C59-43DE29849BC0}" presName="level" presStyleLbl="node1" presStyleIdx="0" presStyleCnt="3">
        <dgm:presLayoutVars>
          <dgm:chMax val="1"/>
          <dgm:bulletEnabled val="1"/>
        </dgm:presLayoutVars>
      </dgm:prSet>
      <dgm:spPr>
        <a:prstGeom prst="trapezoid">
          <a:avLst>
            <a:gd name="adj" fmla="val 51125"/>
          </a:avLst>
        </a:prstGeom>
      </dgm:spPr>
      <dgm:t>
        <a:bodyPr/>
        <a:lstStyle/>
        <a:p>
          <a:endParaRPr lang="en-US"/>
        </a:p>
      </dgm:t>
    </dgm:pt>
    <dgm:pt modelId="{BB86A9D2-CFB8-4C67-9D10-84018818BF7F}" type="pres">
      <dgm:prSet presAssocID="{FC0B8950-CE7E-4CAB-8C59-43DE29849BC0}" presName="levelTx" presStyleLbl="revTx" presStyleIdx="0" presStyleCnt="0">
        <dgm:presLayoutVars>
          <dgm:chMax val="1"/>
          <dgm:bulletEnabled val="1"/>
        </dgm:presLayoutVars>
      </dgm:prSet>
      <dgm:spPr/>
      <dgm:t>
        <a:bodyPr/>
        <a:lstStyle/>
        <a:p>
          <a:endParaRPr lang="en-US"/>
        </a:p>
      </dgm:t>
    </dgm:pt>
    <dgm:pt modelId="{DE644996-AB2A-46DA-80B7-A03A2A4EEF42}" type="pres">
      <dgm:prSet presAssocID="{6B74A5EF-1C71-4348-B75F-096FA7345E04}" presName="Name8" presStyleCnt="0"/>
      <dgm:spPr/>
    </dgm:pt>
    <dgm:pt modelId="{89B4D237-AAB0-4CBD-8D84-D95CAA46B176}" type="pres">
      <dgm:prSet presAssocID="{6B74A5EF-1C71-4348-B75F-096FA7345E04}" presName="level" presStyleLbl="node1" presStyleIdx="1" presStyleCnt="3" custScaleX="112742">
        <dgm:presLayoutVars>
          <dgm:chMax val="1"/>
          <dgm:bulletEnabled val="1"/>
        </dgm:presLayoutVars>
      </dgm:prSet>
      <dgm:spPr>
        <a:prstGeom prst="trapezoid">
          <a:avLst>
            <a:gd name="adj" fmla="val 51125"/>
          </a:avLst>
        </a:prstGeom>
      </dgm:spPr>
      <dgm:t>
        <a:bodyPr/>
        <a:lstStyle/>
        <a:p>
          <a:endParaRPr lang="en-US"/>
        </a:p>
      </dgm:t>
    </dgm:pt>
    <dgm:pt modelId="{7E6B3733-20EB-46F8-81BC-C26276455B5D}" type="pres">
      <dgm:prSet presAssocID="{6B74A5EF-1C71-4348-B75F-096FA7345E04}" presName="levelTx" presStyleLbl="revTx" presStyleIdx="0" presStyleCnt="0">
        <dgm:presLayoutVars>
          <dgm:chMax val="1"/>
          <dgm:bulletEnabled val="1"/>
        </dgm:presLayoutVars>
      </dgm:prSet>
      <dgm:spPr/>
      <dgm:t>
        <a:bodyPr/>
        <a:lstStyle/>
        <a:p>
          <a:endParaRPr lang="en-US"/>
        </a:p>
      </dgm:t>
    </dgm:pt>
    <dgm:pt modelId="{2037ED1A-E694-44E5-A4E8-9A2A7A599682}" type="pres">
      <dgm:prSet presAssocID="{AC702F29-9FC9-4AAC-8EB7-226CB069126B}" presName="Name8" presStyleCnt="0"/>
      <dgm:spPr/>
    </dgm:pt>
    <dgm:pt modelId="{4BE3F35C-1B57-423F-9C7E-9713C70F4BD3}" type="pres">
      <dgm:prSet presAssocID="{AC702F29-9FC9-4AAC-8EB7-226CB069126B}" presName="level" presStyleLbl="node1" presStyleIdx="2" presStyleCnt="3" custScaleX="151587">
        <dgm:presLayoutVars>
          <dgm:chMax val="1"/>
          <dgm:bulletEnabled val="1"/>
        </dgm:presLayoutVars>
      </dgm:prSet>
      <dgm:spPr>
        <a:prstGeom prst="trapezoid">
          <a:avLst>
            <a:gd name="adj" fmla="val 51125"/>
          </a:avLst>
        </a:prstGeom>
      </dgm:spPr>
      <dgm:t>
        <a:bodyPr/>
        <a:lstStyle/>
        <a:p>
          <a:endParaRPr lang="el-GR"/>
        </a:p>
      </dgm:t>
    </dgm:pt>
    <dgm:pt modelId="{5F299136-B3AF-439F-B04B-81BD3CF04578}" type="pres">
      <dgm:prSet presAssocID="{AC702F29-9FC9-4AAC-8EB7-226CB069126B}" presName="levelTx" presStyleLbl="revTx" presStyleIdx="0" presStyleCnt="0">
        <dgm:presLayoutVars>
          <dgm:chMax val="1"/>
          <dgm:bulletEnabled val="1"/>
        </dgm:presLayoutVars>
      </dgm:prSet>
      <dgm:spPr/>
      <dgm:t>
        <a:bodyPr/>
        <a:lstStyle/>
        <a:p>
          <a:endParaRPr lang="el-GR"/>
        </a:p>
      </dgm:t>
    </dgm:pt>
  </dgm:ptLst>
  <dgm:cxnLst>
    <dgm:cxn modelId="{81A35C5F-0D66-4927-8FE6-18EF49717177}" type="presOf" srcId="{AC702F29-9FC9-4AAC-8EB7-226CB069126B}" destId="{5F299136-B3AF-439F-B04B-81BD3CF04578}" srcOrd="1" destOrd="0" presId="urn:microsoft.com/office/officeart/2005/8/layout/pyramid3"/>
    <dgm:cxn modelId="{C9A538A5-EE0B-48CF-B708-D13EDE5EB2E8}" type="presOf" srcId="{6B74A5EF-1C71-4348-B75F-096FA7345E04}" destId="{89B4D237-AAB0-4CBD-8D84-D95CAA46B176}" srcOrd="0" destOrd="0" presId="urn:microsoft.com/office/officeart/2005/8/layout/pyramid3"/>
    <dgm:cxn modelId="{69931151-84D5-4D52-A516-1D87864C30D3}" srcId="{4B701AE7-0E1A-4A85-A772-EAB2A418A912}" destId="{FC0B8950-CE7E-4CAB-8C59-43DE29849BC0}" srcOrd="0" destOrd="0" parTransId="{2F1A4543-4A2D-4EFF-98A2-9C6AE2BF8491}" sibTransId="{F97DE26B-1248-405E-A4F5-342C6E05927A}"/>
    <dgm:cxn modelId="{5EFDA123-E965-4AD6-833A-981178F5805A}" type="presOf" srcId="{4B701AE7-0E1A-4A85-A772-EAB2A418A912}" destId="{0945DFA9-581D-4E22-9507-5B3A544B3E0E}" srcOrd="0" destOrd="0" presId="urn:microsoft.com/office/officeart/2005/8/layout/pyramid3"/>
    <dgm:cxn modelId="{39DFE4D6-0A58-4C67-9019-EA76BBCE9EAC}" srcId="{4B701AE7-0E1A-4A85-A772-EAB2A418A912}" destId="{6B74A5EF-1C71-4348-B75F-096FA7345E04}" srcOrd="1" destOrd="0" parTransId="{F114FC1C-A99C-4BCF-BE07-4FBB7081126F}" sibTransId="{8096B2A5-AAB0-404B-8913-557B52135806}"/>
    <dgm:cxn modelId="{859BA976-FE30-4EFD-ADEF-2AFCDE667C43}" type="presOf" srcId="{6B74A5EF-1C71-4348-B75F-096FA7345E04}" destId="{7E6B3733-20EB-46F8-81BC-C26276455B5D}" srcOrd="1" destOrd="0" presId="urn:microsoft.com/office/officeart/2005/8/layout/pyramid3"/>
    <dgm:cxn modelId="{BC760B8A-74E7-47AD-A92F-020503933B84}" srcId="{4B701AE7-0E1A-4A85-A772-EAB2A418A912}" destId="{AC702F29-9FC9-4AAC-8EB7-226CB069126B}" srcOrd="2" destOrd="0" parTransId="{E90C68AE-258C-4742-A3E2-4BBE92ECF8C5}" sibTransId="{E36D27A9-7296-4ABD-BC99-AF1CD120E4F1}"/>
    <dgm:cxn modelId="{2CBAD570-6B3D-410A-9CCD-975330FFC6AA}" type="presOf" srcId="{AC702F29-9FC9-4AAC-8EB7-226CB069126B}" destId="{4BE3F35C-1B57-423F-9C7E-9713C70F4BD3}" srcOrd="0" destOrd="0" presId="urn:microsoft.com/office/officeart/2005/8/layout/pyramid3"/>
    <dgm:cxn modelId="{E7AFAA9A-4A4D-4EC7-BBBD-7D55258C039B}" type="presOf" srcId="{FC0B8950-CE7E-4CAB-8C59-43DE29849BC0}" destId="{BB86A9D2-CFB8-4C67-9D10-84018818BF7F}" srcOrd="1" destOrd="0" presId="urn:microsoft.com/office/officeart/2005/8/layout/pyramid3"/>
    <dgm:cxn modelId="{95292397-4CE4-4D4E-A92E-6C6E299B536F}" type="presOf" srcId="{FC0B8950-CE7E-4CAB-8C59-43DE29849BC0}" destId="{2E0F6426-5046-47CB-A8CC-12C79CA0DD5D}" srcOrd="0" destOrd="0" presId="urn:microsoft.com/office/officeart/2005/8/layout/pyramid3"/>
    <dgm:cxn modelId="{8EDE4780-9659-4CA5-89DE-EB47972C36ED}" type="presParOf" srcId="{0945DFA9-581D-4E22-9507-5B3A544B3E0E}" destId="{019ED32A-46B0-495A-B997-51965312CCC6}" srcOrd="0" destOrd="0" presId="urn:microsoft.com/office/officeart/2005/8/layout/pyramid3"/>
    <dgm:cxn modelId="{97016155-4EDA-444D-810E-377356BD525D}" type="presParOf" srcId="{019ED32A-46B0-495A-B997-51965312CCC6}" destId="{2E0F6426-5046-47CB-A8CC-12C79CA0DD5D}" srcOrd="0" destOrd="0" presId="urn:microsoft.com/office/officeart/2005/8/layout/pyramid3"/>
    <dgm:cxn modelId="{D469A725-3613-4CDB-AC8D-D9248EB9F388}" type="presParOf" srcId="{019ED32A-46B0-495A-B997-51965312CCC6}" destId="{BB86A9D2-CFB8-4C67-9D10-84018818BF7F}" srcOrd="1" destOrd="0" presId="urn:microsoft.com/office/officeart/2005/8/layout/pyramid3"/>
    <dgm:cxn modelId="{31C3BF49-7524-44A3-BF54-BEB1393B3525}" type="presParOf" srcId="{0945DFA9-581D-4E22-9507-5B3A544B3E0E}" destId="{DE644996-AB2A-46DA-80B7-A03A2A4EEF42}" srcOrd="1" destOrd="0" presId="urn:microsoft.com/office/officeart/2005/8/layout/pyramid3"/>
    <dgm:cxn modelId="{4D818DBD-6620-4B79-8CEB-81DC502C69AE}" type="presParOf" srcId="{DE644996-AB2A-46DA-80B7-A03A2A4EEF42}" destId="{89B4D237-AAB0-4CBD-8D84-D95CAA46B176}" srcOrd="0" destOrd="0" presId="urn:microsoft.com/office/officeart/2005/8/layout/pyramid3"/>
    <dgm:cxn modelId="{D0907E7E-5344-4218-BE32-BFBD0F7660B2}" type="presParOf" srcId="{DE644996-AB2A-46DA-80B7-A03A2A4EEF42}" destId="{7E6B3733-20EB-46F8-81BC-C26276455B5D}" srcOrd="1" destOrd="0" presId="urn:microsoft.com/office/officeart/2005/8/layout/pyramid3"/>
    <dgm:cxn modelId="{DBD4532E-954D-4604-9B2A-EA79EAB41E25}" type="presParOf" srcId="{0945DFA9-581D-4E22-9507-5B3A544B3E0E}" destId="{2037ED1A-E694-44E5-A4E8-9A2A7A599682}" srcOrd="2" destOrd="0" presId="urn:microsoft.com/office/officeart/2005/8/layout/pyramid3"/>
    <dgm:cxn modelId="{5D4F16D1-1074-45F7-A9FA-667132F0A328}" type="presParOf" srcId="{2037ED1A-E694-44E5-A4E8-9A2A7A599682}" destId="{4BE3F35C-1B57-423F-9C7E-9713C70F4BD3}" srcOrd="0" destOrd="0" presId="urn:microsoft.com/office/officeart/2005/8/layout/pyramid3"/>
    <dgm:cxn modelId="{0EC3B83F-A482-4147-9787-82E2CEA73625}" type="presParOf" srcId="{2037ED1A-E694-44E5-A4E8-9A2A7A599682}" destId="{5F299136-B3AF-439F-B04B-81BD3CF04578}"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8378770-3C0B-45CF-87B7-40A46F830188}" type="doc">
      <dgm:prSet loTypeId="urn:microsoft.com/office/officeart/2005/8/layout/gear1" loCatId="relationship" qsTypeId="urn:microsoft.com/office/officeart/2005/8/quickstyle/3d2" qsCatId="3D" csTypeId="urn:microsoft.com/office/officeart/2005/8/colors/accent2_2" csCatId="accent2" phldr="1"/>
      <dgm:spPr/>
    </dgm:pt>
    <dgm:pt modelId="{5F7AF8DA-01C1-49AB-A4A1-7D6D080485BE}">
      <dgm:prSet phldrT="[Κείμενο]" custT="1"/>
      <dgm:spPr>
        <a:xfrm>
          <a:off x="3502545" y="2112274"/>
          <a:ext cx="3003888" cy="2489279"/>
        </a:xfr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l-GR" sz="1200" dirty="0" smtClean="0">
              <a:solidFill>
                <a:sysClr val="window" lastClr="FFFFFF"/>
              </a:solidFill>
              <a:latin typeface="Arial" pitchFamily="34" charset="0"/>
              <a:ea typeface="+mn-ea"/>
              <a:cs typeface="Arial" pitchFamily="34" charset="0"/>
            </a:rPr>
            <a:t>Άλλοι (πολιτεία)</a:t>
          </a:r>
          <a:endParaRPr lang="el-GR" sz="1200" dirty="0">
            <a:solidFill>
              <a:sysClr val="window" lastClr="FFFFFF"/>
            </a:solidFill>
            <a:latin typeface="Arial" pitchFamily="34" charset="0"/>
            <a:ea typeface="+mn-ea"/>
            <a:cs typeface="Arial" pitchFamily="34" charset="0"/>
          </a:endParaRPr>
        </a:p>
      </dgm:t>
    </dgm:pt>
    <dgm:pt modelId="{182419AC-931A-4AB8-8741-603C8E0F5CCA}" type="parTrans" cxnId="{A583146A-AF57-4F3A-A217-31091E4B923F}">
      <dgm:prSet/>
      <dgm:spPr/>
      <dgm:t>
        <a:bodyPr/>
        <a:lstStyle/>
        <a:p>
          <a:endParaRPr lang="el-GR"/>
        </a:p>
      </dgm:t>
    </dgm:pt>
    <dgm:pt modelId="{DE295D37-FED3-4BB7-9DB9-9B54AB1C1802}" type="sibTrans" cxnId="{A583146A-AF57-4F3A-A217-31091E4B923F}">
      <dgm:prSet/>
      <dgm:spPr>
        <a:xfrm>
          <a:off x="3572094" y="1734565"/>
          <a:ext cx="3186277" cy="3186277"/>
        </a:xfrm>
        <a:solidFill>
          <a:srgbClr val="C0504D">
            <a:tint val="60000"/>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endParaRPr lang="el-GR"/>
        </a:p>
      </dgm:t>
    </dgm:pt>
    <dgm:pt modelId="{3DF19B53-3CD3-4B9C-B717-DB4AA9A659F2}">
      <dgm:prSet phldrT="[Κείμενο]" custT="1"/>
      <dgm:spPr>
        <a:xfrm>
          <a:off x="1753897" y="1040299"/>
          <a:ext cx="2925673" cy="2777583"/>
        </a:xfr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l-GR" sz="1200" dirty="0" smtClean="0">
              <a:solidFill>
                <a:sysClr val="window" lastClr="FFFFFF"/>
              </a:solidFill>
              <a:latin typeface="Arial" pitchFamily="34" charset="0"/>
              <a:ea typeface="+mn-ea"/>
              <a:cs typeface="Arial" pitchFamily="34" charset="0"/>
            </a:rPr>
            <a:t>Παιδαγωγικοί</a:t>
          </a:r>
        </a:p>
        <a:p>
          <a:r>
            <a:rPr lang="el-GR" sz="1200" dirty="0" smtClean="0">
              <a:solidFill>
                <a:sysClr val="window" lastClr="FFFFFF"/>
              </a:solidFill>
              <a:latin typeface="Arial" pitchFamily="34" charset="0"/>
              <a:ea typeface="+mn-ea"/>
              <a:cs typeface="Arial" pitchFamily="34" charset="0"/>
            </a:rPr>
            <a:t>(Σχολειό</a:t>
          </a:r>
        </a:p>
        <a:p>
          <a:r>
            <a:rPr lang="el-GR" sz="1200" dirty="0" smtClean="0">
              <a:solidFill>
                <a:sysClr val="window" lastClr="FFFFFF"/>
              </a:solidFill>
              <a:latin typeface="Arial" pitchFamily="34" charset="0"/>
              <a:ea typeface="+mn-ea"/>
              <a:cs typeface="Arial" pitchFamily="34" charset="0"/>
            </a:rPr>
            <a:t>Γονείς</a:t>
          </a:r>
        </a:p>
        <a:p>
          <a:r>
            <a:rPr lang="el-GR" sz="1200" dirty="0" smtClean="0">
              <a:solidFill>
                <a:sysClr val="window" lastClr="FFFFFF"/>
              </a:solidFill>
              <a:latin typeface="Arial" pitchFamily="34" charset="0"/>
              <a:ea typeface="+mn-ea"/>
              <a:cs typeface="Arial" pitchFamily="34" charset="0"/>
            </a:rPr>
            <a:t>Αρμόδιοι φορείς)</a:t>
          </a:r>
          <a:endParaRPr lang="el-GR" sz="1200" dirty="0">
            <a:solidFill>
              <a:sysClr val="window" lastClr="FFFFFF"/>
            </a:solidFill>
            <a:latin typeface="Arial" pitchFamily="34" charset="0"/>
            <a:ea typeface="+mn-ea"/>
            <a:cs typeface="Arial" pitchFamily="34" charset="0"/>
          </a:endParaRPr>
        </a:p>
      </dgm:t>
    </dgm:pt>
    <dgm:pt modelId="{8A112A48-87A1-4123-92C4-DB5CC1D175B9}" type="parTrans" cxnId="{317F8377-C119-499C-A085-E64CBBCD2D84}">
      <dgm:prSet/>
      <dgm:spPr/>
      <dgm:t>
        <a:bodyPr/>
        <a:lstStyle/>
        <a:p>
          <a:endParaRPr lang="el-GR"/>
        </a:p>
      </dgm:t>
    </dgm:pt>
    <dgm:pt modelId="{54F536F6-C482-45F1-AB1C-E325DB2C28A9}" type="sibTrans" cxnId="{317F8377-C119-499C-A085-E64CBBCD2D84}">
      <dgm:prSet/>
      <dgm:spPr>
        <a:xfrm>
          <a:off x="1990925" y="1121905"/>
          <a:ext cx="2315030" cy="2315030"/>
        </a:xfrm>
        <a:solidFill>
          <a:srgbClr val="C0504D">
            <a:tint val="60000"/>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endParaRPr lang="el-GR"/>
        </a:p>
      </dgm:t>
    </dgm:pt>
    <dgm:pt modelId="{165947F3-F831-4B7D-B213-12A63F02EBC9}">
      <dgm:prSet phldrT="[Κείμενο]" custT="1"/>
      <dgm:spPr>
        <a:xfrm rot="20700000">
          <a:off x="3426338" y="106296"/>
          <a:ext cx="1683444" cy="2111050"/>
        </a:xfrm>
        <a:gradFill rotWithShape="0">
          <a:gsLst>
            <a:gs pos="0">
              <a:srgbClr val="C0504D">
                <a:hueOff val="0"/>
                <a:satOff val="0"/>
                <a:lumOff val="0"/>
                <a:alphaOff val="0"/>
                <a:shade val="51000"/>
                <a:satMod val="130000"/>
              </a:srgbClr>
            </a:gs>
            <a:gs pos="80000">
              <a:srgbClr val="C0504D">
                <a:hueOff val="0"/>
                <a:satOff val="0"/>
                <a:lumOff val="0"/>
                <a:alphaOff val="0"/>
                <a:shade val="93000"/>
                <a:satMod val="130000"/>
              </a:srgbClr>
            </a:gs>
            <a:gs pos="100000">
              <a:srgbClr val="C0504D">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gm:spPr>
      <dgm:t>
        <a:bodyPr/>
        <a:lstStyle/>
        <a:p>
          <a:r>
            <a:rPr lang="el-GR" sz="1200" dirty="0" smtClean="0">
              <a:solidFill>
                <a:sysClr val="window" lastClr="FFFFFF"/>
              </a:solidFill>
              <a:latin typeface="Arial" pitchFamily="34" charset="0"/>
              <a:ea typeface="+mn-ea"/>
              <a:cs typeface="Arial" pitchFamily="34" charset="0"/>
            </a:rPr>
            <a:t>Τεχνικοί  (λογισμικά)</a:t>
          </a:r>
          <a:endParaRPr lang="el-GR" sz="1200" dirty="0">
            <a:solidFill>
              <a:sysClr val="window" lastClr="FFFFFF"/>
            </a:solidFill>
            <a:latin typeface="Arial" pitchFamily="34" charset="0"/>
            <a:ea typeface="+mn-ea"/>
            <a:cs typeface="Arial" pitchFamily="34" charset="0"/>
          </a:endParaRPr>
        </a:p>
      </dgm:t>
    </dgm:pt>
    <dgm:pt modelId="{AEBEF867-337D-4DEE-B92B-A22A927AC4CB}" type="parTrans" cxnId="{0FEB2A54-61C2-4A3D-8ED5-038F44B73353}">
      <dgm:prSet/>
      <dgm:spPr/>
      <dgm:t>
        <a:bodyPr/>
        <a:lstStyle/>
        <a:p>
          <a:endParaRPr lang="el-GR"/>
        </a:p>
      </dgm:t>
    </dgm:pt>
    <dgm:pt modelId="{72642E2D-CDF2-4AC0-A909-0566279DBE52}" type="sibTrans" cxnId="{0FEB2A54-61C2-4A3D-8ED5-038F44B73353}">
      <dgm:prSet/>
      <dgm:spPr>
        <a:xfrm>
          <a:off x="2915241" y="-115036"/>
          <a:ext cx="2496068" cy="2496068"/>
        </a:xfrm>
        <a:solidFill>
          <a:srgbClr val="C0504D">
            <a:tint val="60000"/>
            <a:hueOff val="0"/>
            <a:satOff val="0"/>
            <a:lumOff val="0"/>
            <a:alphaOff val="0"/>
          </a:srgb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ysClr val="window" lastClr="FFFFFF"/>
          </a:contourClr>
        </a:sp3d>
      </dgm:spPr>
      <dgm:t>
        <a:bodyPr/>
        <a:lstStyle/>
        <a:p>
          <a:endParaRPr lang="el-GR"/>
        </a:p>
      </dgm:t>
    </dgm:pt>
    <dgm:pt modelId="{BAD964D4-CB93-405E-8508-12856B01CE76}" type="pres">
      <dgm:prSet presAssocID="{08378770-3C0B-45CF-87B7-40A46F830188}" presName="composite" presStyleCnt="0">
        <dgm:presLayoutVars>
          <dgm:chMax val="3"/>
          <dgm:animLvl val="lvl"/>
          <dgm:resizeHandles val="exact"/>
        </dgm:presLayoutVars>
      </dgm:prSet>
      <dgm:spPr/>
    </dgm:pt>
    <dgm:pt modelId="{5AC34D20-1863-46B2-857C-6C6918BA2107}" type="pres">
      <dgm:prSet presAssocID="{5F7AF8DA-01C1-49AB-A4A1-7D6D080485BE}" presName="gear1" presStyleLbl="node1" presStyleIdx="0" presStyleCnt="3" custScaleX="120673">
        <dgm:presLayoutVars>
          <dgm:chMax val="1"/>
          <dgm:bulletEnabled val="1"/>
        </dgm:presLayoutVars>
      </dgm:prSet>
      <dgm:spPr>
        <a:prstGeom prst="gear9">
          <a:avLst/>
        </a:prstGeom>
      </dgm:spPr>
      <dgm:t>
        <a:bodyPr/>
        <a:lstStyle/>
        <a:p>
          <a:endParaRPr lang="el-GR"/>
        </a:p>
      </dgm:t>
    </dgm:pt>
    <dgm:pt modelId="{BB2E664E-7CA5-4315-B0C0-0C65A41E5E47}" type="pres">
      <dgm:prSet presAssocID="{5F7AF8DA-01C1-49AB-A4A1-7D6D080485BE}" presName="gear1srcNode" presStyleLbl="node1" presStyleIdx="0" presStyleCnt="3"/>
      <dgm:spPr/>
      <dgm:t>
        <a:bodyPr/>
        <a:lstStyle/>
        <a:p>
          <a:endParaRPr lang="en-US"/>
        </a:p>
      </dgm:t>
    </dgm:pt>
    <dgm:pt modelId="{9565110F-95E4-465E-AF8B-E94D3352A428}" type="pres">
      <dgm:prSet presAssocID="{5F7AF8DA-01C1-49AB-A4A1-7D6D080485BE}" presName="gear1dstNode" presStyleLbl="node1" presStyleIdx="0" presStyleCnt="3"/>
      <dgm:spPr/>
      <dgm:t>
        <a:bodyPr/>
        <a:lstStyle/>
        <a:p>
          <a:endParaRPr lang="en-US"/>
        </a:p>
      </dgm:t>
    </dgm:pt>
    <dgm:pt modelId="{5494B9F4-CF34-41B6-9E7B-E1064E3D5C84}" type="pres">
      <dgm:prSet presAssocID="{3DF19B53-3CD3-4B9C-B717-DB4AA9A659F2}" presName="gear2" presStyleLbl="node1" presStyleIdx="1" presStyleCnt="3" custScaleX="161605" custScaleY="153425">
        <dgm:presLayoutVars>
          <dgm:chMax val="1"/>
          <dgm:bulletEnabled val="1"/>
        </dgm:presLayoutVars>
      </dgm:prSet>
      <dgm:spPr>
        <a:prstGeom prst="gear6">
          <a:avLst/>
        </a:prstGeom>
      </dgm:spPr>
      <dgm:t>
        <a:bodyPr/>
        <a:lstStyle/>
        <a:p>
          <a:endParaRPr lang="el-GR"/>
        </a:p>
      </dgm:t>
    </dgm:pt>
    <dgm:pt modelId="{E173153B-90D9-4902-BDB2-9335677A0233}" type="pres">
      <dgm:prSet presAssocID="{3DF19B53-3CD3-4B9C-B717-DB4AA9A659F2}" presName="gear2srcNode" presStyleLbl="node1" presStyleIdx="1" presStyleCnt="3"/>
      <dgm:spPr/>
      <dgm:t>
        <a:bodyPr/>
        <a:lstStyle/>
        <a:p>
          <a:endParaRPr lang="en-US"/>
        </a:p>
      </dgm:t>
    </dgm:pt>
    <dgm:pt modelId="{3FB15D6C-EFE4-4A1A-B8A9-1A6B13267A19}" type="pres">
      <dgm:prSet presAssocID="{3DF19B53-3CD3-4B9C-B717-DB4AA9A659F2}" presName="gear2dstNode" presStyleLbl="node1" presStyleIdx="1" presStyleCnt="3"/>
      <dgm:spPr/>
      <dgm:t>
        <a:bodyPr/>
        <a:lstStyle/>
        <a:p>
          <a:endParaRPr lang="en-US"/>
        </a:p>
      </dgm:t>
    </dgm:pt>
    <dgm:pt modelId="{DC4A2CDE-BE92-4A7E-82A7-2A80CCB4AA6C}" type="pres">
      <dgm:prSet presAssocID="{165947F3-F831-4B7D-B213-12A63F02EBC9}" presName="gear3" presStyleLbl="node1" presStyleIdx="2" presStyleCnt="3" custScaleX="171759" custScaleY="174214" custLinFactNeighborX="32279" custLinFactNeighborY="-5999"/>
      <dgm:spPr>
        <a:prstGeom prst="gear6">
          <a:avLst/>
        </a:prstGeom>
      </dgm:spPr>
      <dgm:t>
        <a:bodyPr/>
        <a:lstStyle/>
        <a:p>
          <a:endParaRPr lang="el-GR"/>
        </a:p>
      </dgm:t>
    </dgm:pt>
    <dgm:pt modelId="{8035DF1C-10AB-4720-820D-86C70B1311D2}" type="pres">
      <dgm:prSet presAssocID="{165947F3-F831-4B7D-B213-12A63F02EBC9}" presName="gear3tx" presStyleLbl="node1" presStyleIdx="2" presStyleCnt="3">
        <dgm:presLayoutVars>
          <dgm:chMax val="1"/>
          <dgm:bulletEnabled val="1"/>
        </dgm:presLayoutVars>
      </dgm:prSet>
      <dgm:spPr/>
      <dgm:t>
        <a:bodyPr/>
        <a:lstStyle/>
        <a:p>
          <a:endParaRPr lang="el-GR"/>
        </a:p>
      </dgm:t>
    </dgm:pt>
    <dgm:pt modelId="{F2AD12A7-6C90-4E14-904C-BB1243515D5F}" type="pres">
      <dgm:prSet presAssocID="{165947F3-F831-4B7D-B213-12A63F02EBC9}" presName="gear3srcNode" presStyleLbl="node1" presStyleIdx="2" presStyleCnt="3"/>
      <dgm:spPr/>
      <dgm:t>
        <a:bodyPr/>
        <a:lstStyle/>
        <a:p>
          <a:endParaRPr lang="en-US"/>
        </a:p>
      </dgm:t>
    </dgm:pt>
    <dgm:pt modelId="{57EC7B23-B2AB-4F0D-9664-61CA5937ECD2}" type="pres">
      <dgm:prSet presAssocID="{165947F3-F831-4B7D-B213-12A63F02EBC9}" presName="gear3dstNode" presStyleLbl="node1" presStyleIdx="2" presStyleCnt="3"/>
      <dgm:spPr/>
      <dgm:t>
        <a:bodyPr/>
        <a:lstStyle/>
        <a:p>
          <a:endParaRPr lang="en-US"/>
        </a:p>
      </dgm:t>
    </dgm:pt>
    <dgm:pt modelId="{16B12ABC-1D9D-41DC-A614-0B4E724A9C1F}" type="pres">
      <dgm:prSet presAssocID="{DE295D37-FED3-4BB7-9DB9-9B54AB1C1802}" presName="connector1" presStyleLbl="sibTrans2D1" presStyleIdx="0" presStyleCnt="3"/>
      <dgm:spPr>
        <a:prstGeom prst="circularArrow">
          <a:avLst>
            <a:gd name="adj1" fmla="val 4687"/>
            <a:gd name="adj2" fmla="val 299029"/>
            <a:gd name="adj3" fmla="val 2523572"/>
            <a:gd name="adj4" fmla="val 15845412"/>
            <a:gd name="adj5" fmla="val 5469"/>
          </a:avLst>
        </a:prstGeom>
      </dgm:spPr>
      <dgm:t>
        <a:bodyPr/>
        <a:lstStyle/>
        <a:p>
          <a:endParaRPr lang="en-US"/>
        </a:p>
      </dgm:t>
    </dgm:pt>
    <dgm:pt modelId="{4FB8D9DF-347B-41CB-A5A7-037593126DE2}" type="pres">
      <dgm:prSet presAssocID="{54F536F6-C482-45F1-AB1C-E325DB2C28A9}" presName="connector2" presStyleLbl="sibTrans2D1" presStyleIdx="1" presStyleCnt="3"/>
      <dgm:spPr>
        <a:prstGeom prst="leftCircularArrow">
          <a:avLst>
            <a:gd name="adj1" fmla="val 6452"/>
            <a:gd name="adj2" fmla="val 429999"/>
            <a:gd name="adj3" fmla="val 10489124"/>
            <a:gd name="adj4" fmla="val 14837806"/>
            <a:gd name="adj5" fmla="val 7527"/>
          </a:avLst>
        </a:prstGeom>
      </dgm:spPr>
      <dgm:t>
        <a:bodyPr/>
        <a:lstStyle/>
        <a:p>
          <a:endParaRPr lang="en-US"/>
        </a:p>
      </dgm:t>
    </dgm:pt>
    <dgm:pt modelId="{08AA9A3D-23C5-4709-A1EE-52DB5E0945C3}" type="pres">
      <dgm:prSet presAssocID="{72642E2D-CDF2-4AC0-A909-0566279DBE52}" presName="connector3" presStyleLbl="sibTrans2D1" presStyleIdx="2" presStyleCnt="3"/>
      <dgm:spPr>
        <a:prstGeom prst="circularArrow">
          <a:avLst>
            <a:gd name="adj1" fmla="val 5984"/>
            <a:gd name="adj2" fmla="val 394124"/>
            <a:gd name="adj3" fmla="val 13313824"/>
            <a:gd name="adj4" fmla="val 10508221"/>
            <a:gd name="adj5" fmla="val 6981"/>
          </a:avLst>
        </a:prstGeom>
      </dgm:spPr>
      <dgm:t>
        <a:bodyPr/>
        <a:lstStyle/>
        <a:p>
          <a:endParaRPr lang="en-US"/>
        </a:p>
      </dgm:t>
    </dgm:pt>
  </dgm:ptLst>
  <dgm:cxnLst>
    <dgm:cxn modelId="{E3BE5CA6-E206-4C64-89F1-04E1548B0A9A}" type="presOf" srcId="{3DF19B53-3CD3-4B9C-B717-DB4AA9A659F2}" destId="{5494B9F4-CF34-41B6-9E7B-E1064E3D5C84}" srcOrd="0" destOrd="0" presId="urn:microsoft.com/office/officeart/2005/8/layout/gear1"/>
    <dgm:cxn modelId="{A583146A-AF57-4F3A-A217-31091E4B923F}" srcId="{08378770-3C0B-45CF-87B7-40A46F830188}" destId="{5F7AF8DA-01C1-49AB-A4A1-7D6D080485BE}" srcOrd="0" destOrd="0" parTransId="{182419AC-931A-4AB8-8741-603C8E0F5CCA}" sibTransId="{DE295D37-FED3-4BB7-9DB9-9B54AB1C1802}"/>
    <dgm:cxn modelId="{0FEB2A54-61C2-4A3D-8ED5-038F44B73353}" srcId="{08378770-3C0B-45CF-87B7-40A46F830188}" destId="{165947F3-F831-4B7D-B213-12A63F02EBC9}" srcOrd="2" destOrd="0" parTransId="{AEBEF867-337D-4DEE-B92B-A22A927AC4CB}" sibTransId="{72642E2D-CDF2-4AC0-A909-0566279DBE52}"/>
    <dgm:cxn modelId="{EEFB92A4-3384-4971-AA64-66BD30FB614B}" type="presOf" srcId="{08378770-3C0B-45CF-87B7-40A46F830188}" destId="{BAD964D4-CB93-405E-8508-12856B01CE76}" srcOrd="0" destOrd="0" presId="urn:microsoft.com/office/officeart/2005/8/layout/gear1"/>
    <dgm:cxn modelId="{BAEED00B-FED2-4A5B-A337-2A1224528EF4}" type="presOf" srcId="{72642E2D-CDF2-4AC0-A909-0566279DBE52}" destId="{08AA9A3D-23C5-4709-A1EE-52DB5E0945C3}" srcOrd="0" destOrd="0" presId="urn:microsoft.com/office/officeart/2005/8/layout/gear1"/>
    <dgm:cxn modelId="{E5CE9FAE-D0A9-4231-9847-CD4D9CDDA753}" type="presOf" srcId="{165947F3-F831-4B7D-B213-12A63F02EBC9}" destId="{8035DF1C-10AB-4720-820D-86C70B1311D2}" srcOrd="1" destOrd="0" presId="urn:microsoft.com/office/officeart/2005/8/layout/gear1"/>
    <dgm:cxn modelId="{8B4EC42D-70C7-4FDD-A238-D77EA8ACB1C8}" type="presOf" srcId="{165947F3-F831-4B7D-B213-12A63F02EBC9}" destId="{DC4A2CDE-BE92-4A7E-82A7-2A80CCB4AA6C}" srcOrd="0" destOrd="0" presId="urn:microsoft.com/office/officeart/2005/8/layout/gear1"/>
    <dgm:cxn modelId="{08366DFC-9B92-4F59-96B1-73E669E4B48F}" type="presOf" srcId="{DE295D37-FED3-4BB7-9DB9-9B54AB1C1802}" destId="{16B12ABC-1D9D-41DC-A614-0B4E724A9C1F}" srcOrd="0" destOrd="0" presId="urn:microsoft.com/office/officeart/2005/8/layout/gear1"/>
    <dgm:cxn modelId="{317F8377-C119-499C-A085-E64CBBCD2D84}" srcId="{08378770-3C0B-45CF-87B7-40A46F830188}" destId="{3DF19B53-3CD3-4B9C-B717-DB4AA9A659F2}" srcOrd="1" destOrd="0" parTransId="{8A112A48-87A1-4123-92C4-DB5CC1D175B9}" sibTransId="{54F536F6-C482-45F1-AB1C-E325DB2C28A9}"/>
    <dgm:cxn modelId="{057AC8E2-D004-4746-8E2C-B65B1D8E5613}" type="presOf" srcId="{5F7AF8DA-01C1-49AB-A4A1-7D6D080485BE}" destId="{BB2E664E-7CA5-4315-B0C0-0C65A41E5E47}" srcOrd="1" destOrd="0" presId="urn:microsoft.com/office/officeart/2005/8/layout/gear1"/>
    <dgm:cxn modelId="{05C9D848-6A42-435B-8CED-188F664C53D9}" type="presOf" srcId="{3DF19B53-3CD3-4B9C-B717-DB4AA9A659F2}" destId="{3FB15D6C-EFE4-4A1A-B8A9-1A6B13267A19}" srcOrd="2" destOrd="0" presId="urn:microsoft.com/office/officeart/2005/8/layout/gear1"/>
    <dgm:cxn modelId="{B3324769-4F84-4117-93A3-7ABCDBB879FC}" type="presOf" srcId="{5F7AF8DA-01C1-49AB-A4A1-7D6D080485BE}" destId="{9565110F-95E4-465E-AF8B-E94D3352A428}" srcOrd="2" destOrd="0" presId="urn:microsoft.com/office/officeart/2005/8/layout/gear1"/>
    <dgm:cxn modelId="{BA5D59CB-A583-4A80-8FF9-5D6550A80B5E}" type="presOf" srcId="{5F7AF8DA-01C1-49AB-A4A1-7D6D080485BE}" destId="{5AC34D20-1863-46B2-857C-6C6918BA2107}" srcOrd="0" destOrd="0" presId="urn:microsoft.com/office/officeart/2005/8/layout/gear1"/>
    <dgm:cxn modelId="{5C1B3C2E-F900-45D4-A01C-7F77EA989D91}" type="presOf" srcId="{3DF19B53-3CD3-4B9C-B717-DB4AA9A659F2}" destId="{E173153B-90D9-4902-BDB2-9335677A0233}" srcOrd="1" destOrd="0" presId="urn:microsoft.com/office/officeart/2005/8/layout/gear1"/>
    <dgm:cxn modelId="{51712A0B-C3FB-4CD2-BD76-80079DA5ECB8}" type="presOf" srcId="{165947F3-F831-4B7D-B213-12A63F02EBC9}" destId="{57EC7B23-B2AB-4F0D-9664-61CA5937ECD2}" srcOrd="3" destOrd="0" presId="urn:microsoft.com/office/officeart/2005/8/layout/gear1"/>
    <dgm:cxn modelId="{DB42DB9A-B142-404D-829D-3503CAF437BC}" type="presOf" srcId="{54F536F6-C482-45F1-AB1C-E325DB2C28A9}" destId="{4FB8D9DF-347B-41CB-A5A7-037593126DE2}" srcOrd="0" destOrd="0" presId="urn:microsoft.com/office/officeart/2005/8/layout/gear1"/>
    <dgm:cxn modelId="{544DC4EB-3554-46C5-994B-F20FDE255BBB}" type="presOf" srcId="{165947F3-F831-4B7D-B213-12A63F02EBC9}" destId="{F2AD12A7-6C90-4E14-904C-BB1243515D5F}" srcOrd="2" destOrd="0" presId="urn:microsoft.com/office/officeart/2005/8/layout/gear1"/>
    <dgm:cxn modelId="{D13EA2F2-09DC-430F-B537-18B8A5E7BAB7}" type="presParOf" srcId="{BAD964D4-CB93-405E-8508-12856B01CE76}" destId="{5AC34D20-1863-46B2-857C-6C6918BA2107}" srcOrd="0" destOrd="0" presId="urn:microsoft.com/office/officeart/2005/8/layout/gear1"/>
    <dgm:cxn modelId="{B48E3D75-0FB7-43CD-AEB5-A353DDA3D8F5}" type="presParOf" srcId="{BAD964D4-CB93-405E-8508-12856B01CE76}" destId="{BB2E664E-7CA5-4315-B0C0-0C65A41E5E47}" srcOrd="1" destOrd="0" presId="urn:microsoft.com/office/officeart/2005/8/layout/gear1"/>
    <dgm:cxn modelId="{927C1C1D-599F-4281-BF3F-B543D24428E9}" type="presParOf" srcId="{BAD964D4-CB93-405E-8508-12856B01CE76}" destId="{9565110F-95E4-465E-AF8B-E94D3352A428}" srcOrd="2" destOrd="0" presId="urn:microsoft.com/office/officeart/2005/8/layout/gear1"/>
    <dgm:cxn modelId="{3172268C-5854-4E69-AE19-693B5D5733AF}" type="presParOf" srcId="{BAD964D4-CB93-405E-8508-12856B01CE76}" destId="{5494B9F4-CF34-41B6-9E7B-E1064E3D5C84}" srcOrd="3" destOrd="0" presId="urn:microsoft.com/office/officeart/2005/8/layout/gear1"/>
    <dgm:cxn modelId="{65882E9C-0BA5-49DB-B960-3DE0DBF6E07A}" type="presParOf" srcId="{BAD964D4-CB93-405E-8508-12856B01CE76}" destId="{E173153B-90D9-4902-BDB2-9335677A0233}" srcOrd="4" destOrd="0" presId="urn:microsoft.com/office/officeart/2005/8/layout/gear1"/>
    <dgm:cxn modelId="{6E735375-D4A7-4164-8F79-9C197850CA33}" type="presParOf" srcId="{BAD964D4-CB93-405E-8508-12856B01CE76}" destId="{3FB15D6C-EFE4-4A1A-B8A9-1A6B13267A19}" srcOrd="5" destOrd="0" presId="urn:microsoft.com/office/officeart/2005/8/layout/gear1"/>
    <dgm:cxn modelId="{09A95CD5-D397-4CCB-942C-648E4FED149F}" type="presParOf" srcId="{BAD964D4-CB93-405E-8508-12856B01CE76}" destId="{DC4A2CDE-BE92-4A7E-82A7-2A80CCB4AA6C}" srcOrd="6" destOrd="0" presId="urn:microsoft.com/office/officeart/2005/8/layout/gear1"/>
    <dgm:cxn modelId="{92B22E4F-E8CA-4D2A-8D42-D76513196CF0}" type="presParOf" srcId="{BAD964D4-CB93-405E-8508-12856B01CE76}" destId="{8035DF1C-10AB-4720-820D-86C70B1311D2}" srcOrd="7" destOrd="0" presId="urn:microsoft.com/office/officeart/2005/8/layout/gear1"/>
    <dgm:cxn modelId="{FE8BB5E1-E04E-409E-8B67-62518CB0217A}" type="presParOf" srcId="{BAD964D4-CB93-405E-8508-12856B01CE76}" destId="{F2AD12A7-6C90-4E14-904C-BB1243515D5F}" srcOrd="8" destOrd="0" presId="urn:microsoft.com/office/officeart/2005/8/layout/gear1"/>
    <dgm:cxn modelId="{8CE16617-1DED-432F-BF5A-49B5397966B4}" type="presParOf" srcId="{BAD964D4-CB93-405E-8508-12856B01CE76}" destId="{57EC7B23-B2AB-4F0D-9664-61CA5937ECD2}" srcOrd="9" destOrd="0" presId="urn:microsoft.com/office/officeart/2005/8/layout/gear1"/>
    <dgm:cxn modelId="{258FDC82-488E-4386-BD30-78AE163D729A}" type="presParOf" srcId="{BAD964D4-CB93-405E-8508-12856B01CE76}" destId="{16B12ABC-1D9D-41DC-A614-0B4E724A9C1F}" srcOrd="10" destOrd="0" presId="urn:microsoft.com/office/officeart/2005/8/layout/gear1"/>
    <dgm:cxn modelId="{3AA205AD-4887-482A-B316-E630E1572DD8}" type="presParOf" srcId="{BAD964D4-CB93-405E-8508-12856B01CE76}" destId="{4FB8D9DF-347B-41CB-A5A7-037593126DE2}" srcOrd="11" destOrd="0" presId="urn:microsoft.com/office/officeart/2005/8/layout/gear1"/>
    <dgm:cxn modelId="{CC09C1BA-8D1B-4A41-A760-E7673E0AD478}" type="presParOf" srcId="{BAD964D4-CB93-405E-8508-12856B01CE76}" destId="{08AA9A3D-23C5-4709-A1EE-52DB5E0945C3}"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7.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57584EE3-53E3-4DB6-A896-B82CBF051E88}" type="datetimeFigureOut">
              <a:rPr lang="en-US"/>
              <a:pPr>
                <a:defRPr/>
              </a:pPr>
              <a:t>6/30/2013</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cs typeface="+mn-cs"/>
              </a:defRPr>
            </a:lvl1pPr>
          </a:lstStyle>
          <a:p>
            <a:pPr>
              <a:defRPr/>
            </a:pPr>
            <a:fld id="{6AF6A345-D96E-4AD8-9EFD-02D0CC3801F3}" type="slidenum">
              <a:rPr/>
              <a:pPr>
                <a:defRPr/>
              </a:pPr>
              <a:t>‹#›</a:t>
            </a:fld>
            <a:endParaRPr/>
          </a:p>
        </p:txBody>
      </p:sp>
    </p:spTree>
    <p:extLst>
      <p:ext uri="{BB962C8B-B14F-4D97-AF65-F5344CB8AC3E}">
        <p14:creationId xmlns:p14="http://schemas.microsoft.com/office/powerpoint/2010/main" val="26985787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5560F64D-7DE7-43C7-9E37-89D87E5FD956}" type="datetimeFigureOut">
              <a:rPr lang="en-US"/>
              <a:pPr>
                <a:defRPr/>
              </a:pPr>
              <a:t>6/30/2013</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noProof="0"/>
              <a:t>Click to edit Master text styles</a:t>
            </a:r>
          </a:p>
          <a:p>
            <a:pPr lvl="1"/>
            <a:r>
              <a:rPr noProof="0"/>
              <a:t>Second level</a:t>
            </a:r>
          </a:p>
          <a:p>
            <a:pPr lvl="2"/>
            <a:r>
              <a:rPr noProof="0"/>
              <a:t>Third level</a:t>
            </a:r>
          </a:p>
          <a:p>
            <a:pPr lvl="3"/>
            <a:r>
              <a:rPr noProof="0"/>
              <a:t>Fourth level</a:t>
            </a:r>
          </a:p>
          <a:p>
            <a:pPr lvl="4"/>
            <a:r>
              <a:rPr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cs typeface="+mn-cs"/>
              </a:defRPr>
            </a:lvl1pPr>
          </a:lstStyle>
          <a:p>
            <a:pPr>
              <a:defRPr/>
            </a:pPr>
            <a:fld id="{B0772994-E000-4CA3-B05A-AC89683939A5}" type="slidenum">
              <a:rPr/>
              <a:pPr>
                <a:defRPr/>
              </a:pPr>
              <a:t>‹#›</a:t>
            </a:fld>
            <a:endParaRPr/>
          </a:p>
        </p:txBody>
      </p:sp>
    </p:spTree>
    <p:extLst>
      <p:ext uri="{BB962C8B-B14F-4D97-AF65-F5344CB8AC3E}">
        <p14:creationId xmlns:p14="http://schemas.microsoft.com/office/powerpoint/2010/main" val="29183343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Brickwork-HD-R1a.jpg"/>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useBgFill="1">
        <p:nvSpPr>
          <p:cNvPr id="5" name="Freeform 4"/>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6" name="Freeform 5"/>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7" name="Freeform 6"/>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8" name="Freeform 7"/>
          <p:cNvSpPr/>
          <p:nvPr/>
        </p:nvSpPr>
        <p:spPr>
          <a:xfrm rot="21420000">
            <a:off x="-161925" y="293688"/>
            <a:ext cx="11366500" cy="5751512"/>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9" name="5-Point Star 8"/>
          <p:cNvSpPr/>
          <p:nvPr/>
        </p:nvSpPr>
        <p:spPr>
          <a:xfrm rot="21420000">
            <a:off x="4221163" y="5111750"/>
            <a:ext cx="515937" cy="514350"/>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
        <p:nvSpPr>
          <p:cNvPr id="10" name="Rectangle 9"/>
          <p:cNvSpPr/>
          <p:nvPr userDrawn="1"/>
        </p:nvSpPr>
        <p:spPr bwMode="gray">
          <a:xfrm>
            <a:off x="0" y="2825750"/>
            <a:ext cx="12188825" cy="3179763"/>
          </a:xfrm>
          <a:prstGeom prst="rect">
            <a:avLst/>
          </a:prstGeom>
          <a:solidFill>
            <a:schemeClr val="bg1">
              <a:lumMod val="85000"/>
              <a:lumOff val="1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userDrawn="1"/>
        </p:nvSpPr>
        <p:spPr bwMode="black">
          <a:xfrm>
            <a:off x="0" y="3074988"/>
            <a:ext cx="12188825" cy="26400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rot="21420000">
            <a:off x="891201" y="662656"/>
            <a:ext cx="9755187" cy="2766528"/>
          </a:xfrm>
        </p:spPr>
        <p:txBody>
          <a:bodyPr anchor="b"/>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12" name="Date Placeholder 3"/>
          <p:cNvSpPr>
            <a:spLocks noGrp="1"/>
          </p:cNvSpPr>
          <p:nvPr>
            <p:ph type="dt" sz="half" idx="10"/>
          </p:nvPr>
        </p:nvSpPr>
        <p:spPr>
          <a:xfrm rot="21420000">
            <a:off x="4948238" y="4578350"/>
            <a:ext cx="6143625" cy="1163638"/>
          </a:xfrm>
        </p:spPr>
        <p:txBody>
          <a:bodyPr/>
          <a:lstStyle>
            <a:lvl1pPr algn="ctr">
              <a:defRPr sz="5400">
                <a:solidFill>
                  <a:schemeClr val="accent1">
                    <a:lumMod val="50000"/>
                  </a:schemeClr>
                </a:solidFill>
              </a:defRPr>
            </a:lvl1pPr>
          </a:lstStyle>
          <a:p>
            <a:pPr>
              <a:defRPr/>
            </a:pPr>
            <a:fld id="{A624B048-43D0-457E-81E1-718489CFB4B3}" type="datetimeFigureOut">
              <a:rPr lang="en-US"/>
              <a:pPr>
                <a:defRPr/>
              </a:pPr>
              <a:t>6/30/2013</a:t>
            </a:fld>
            <a:endParaRPr lang="en-US"/>
          </a:p>
        </p:txBody>
      </p:sp>
      <p:sp>
        <p:nvSpPr>
          <p:cNvPr id="13" name="Footer Placeholder 4"/>
          <p:cNvSpPr>
            <a:spLocks noGrp="1"/>
          </p:cNvSpPr>
          <p:nvPr>
            <p:ph type="ftr" sz="quarter" idx="11"/>
          </p:nvPr>
        </p:nvSpPr>
        <p:spPr>
          <a:xfrm rot="21420000">
            <a:off x="-6350" y="4883150"/>
            <a:ext cx="4048125" cy="1195388"/>
          </a:xfrm>
        </p:spPr>
        <p:txBody>
          <a:bodyPr/>
          <a:lstStyle>
            <a:lvl1pPr algn="r">
              <a:defRPr lang="en-US" sz="5400"/>
            </a:lvl1pPr>
          </a:lstStyle>
          <a:p>
            <a:pPr>
              <a:defRPr/>
            </a:pPr>
            <a:endParaRPr/>
          </a:p>
        </p:txBody>
      </p:sp>
      <p:sp>
        <p:nvSpPr>
          <p:cNvPr id="14" name="Slide Number Placeholder 5"/>
          <p:cNvSpPr>
            <a:spLocks noGrp="1"/>
          </p:cNvSpPr>
          <p:nvPr>
            <p:ph type="sldNum" sz="quarter" idx="12"/>
          </p:nvPr>
        </p:nvSpPr>
        <p:spPr>
          <a:xfrm rot="21420000">
            <a:off x="9852025" y="3832225"/>
            <a:ext cx="906463" cy="498475"/>
          </a:xfrm>
        </p:spPr>
        <p:txBody>
          <a:bodyPr/>
          <a:lstStyle>
            <a:lvl1pPr>
              <a:defRPr sz="2400">
                <a:solidFill>
                  <a:schemeClr val="tx1">
                    <a:lumMod val="75000"/>
                    <a:lumOff val="25000"/>
                  </a:schemeClr>
                </a:solidFill>
              </a:defRPr>
            </a:lvl1pPr>
          </a:lstStyle>
          <a:p>
            <a:pPr>
              <a:defRPr/>
            </a:pPr>
            <a:fld id="{5169DF38-26ED-489E-B6B1-59FDFE141DA6}" type="slidenum">
              <a:rPr lang="en-US"/>
              <a:pPr>
                <a:defRPr/>
              </a:pPr>
              <a:t>‹#›</a:t>
            </a:fld>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9280CD1-0474-4B10-BA5B-984A03421431}" type="datetimeFigureOut">
              <a:rPr lang="en-US"/>
              <a:pPr>
                <a:defRPr/>
              </a:pPr>
              <a:t>6/30/2013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2E8D72-283B-4A4C-895F-F07C87FA8D6F}" type="slidenum">
              <a:rPr lang="en-US"/>
              <a:pPr>
                <a:defRPr/>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5051BE3-E3A3-4810-8BDE-5088094C5C80}" type="datetimeFigureOut">
              <a:rPr lang="en-US"/>
              <a:pPr>
                <a:defRPr/>
              </a:pPr>
              <a:t>6/30/2013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CB515E2-B2FD-4AD2-98E5-2DE984F673FE}" type="slidenum">
              <a:rPr lang="en-US"/>
              <a:pPr>
                <a:defRPr/>
              </a:pPr>
              <a:t>‹#›</a:t>
            </a:fld>
            <a:endParaRPr lang="en-US"/>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p:nvPr/>
        </p:nvSpPr>
        <p:spPr>
          <a:xfrm>
            <a:off x="685800" y="892175"/>
            <a:ext cx="609600" cy="585788"/>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fontAlgn="auto">
              <a:spcAft>
                <a:spcPts val="0"/>
              </a:spcAft>
              <a:defRPr/>
            </a:pPr>
            <a:r>
              <a:rPr lang="en-US" sz="8000" dirty="0">
                <a:effectLst/>
                <a:latin typeface="+mn-lt"/>
                <a:cs typeface="+mn-cs"/>
              </a:rPr>
              <a:t>“</a:t>
            </a:r>
          </a:p>
        </p:txBody>
      </p:sp>
      <p:sp>
        <p:nvSpPr>
          <p:cNvPr id="6" name="TextBox 5"/>
          <p:cNvSpPr txBox="1"/>
          <p:nvPr/>
        </p:nvSpPr>
        <p:spPr>
          <a:xfrm>
            <a:off x="10472738" y="2922588"/>
            <a:ext cx="609600" cy="585787"/>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fontAlgn="auto">
              <a:spcAft>
                <a:spcPts val="0"/>
              </a:spcAft>
              <a:defRPr/>
            </a:pPr>
            <a:r>
              <a:rPr lang="en-US" sz="8000" dirty="0">
                <a:effectLst/>
                <a:latin typeface="+mn-lt"/>
                <a:cs typeface="+mn-cs"/>
              </a:rPr>
              <a:t>”</a:t>
            </a:r>
          </a:p>
        </p:txBody>
      </p:sp>
      <p:sp>
        <p:nvSpPr>
          <p:cNvPr id="2" name="Title 1"/>
          <p:cNvSpPr>
            <a:spLocks noGrp="1"/>
          </p:cNvSpPr>
          <p:nvPr>
            <p:ph type="title"/>
          </p:nvPr>
        </p:nvSpPr>
        <p:spPr>
          <a:xfrm>
            <a:off x="1121732" y="685800"/>
            <a:ext cx="9525020" cy="2916704"/>
          </a:xfrm>
        </p:spPr>
        <p:txBody>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Date Placeholder 4"/>
          <p:cNvSpPr>
            <a:spLocks noGrp="1"/>
          </p:cNvSpPr>
          <p:nvPr>
            <p:ph type="dt" sz="half" idx="14"/>
          </p:nvPr>
        </p:nvSpPr>
        <p:spPr/>
        <p:txBody>
          <a:bodyPr/>
          <a:lstStyle>
            <a:lvl1pPr>
              <a:defRPr/>
            </a:lvl1pPr>
          </a:lstStyle>
          <a:p>
            <a:pPr>
              <a:defRPr/>
            </a:pPr>
            <a:fld id="{E8B49F15-ACF6-4ACD-9519-2B3A31B9C0AC}" type="datetimeFigureOut">
              <a:rPr lang="en-US"/>
              <a:pPr>
                <a:defRPr/>
              </a:pPr>
              <a:t>6/30/2013</a:t>
            </a:fld>
            <a:endParaRPr lang="en-US"/>
          </a:p>
        </p:txBody>
      </p:sp>
      <p:sp>
        <p:nvSpPr>
          <p:cNvPr id="8" name="Footer Placeholder 5"/>
          <p:cNvSpPr>
            <a:spLocks noGrp="1"/>
          </p:cNvSpPr>
          <p:nvPr>
            <p:ph type="ftr" sz="quarter" idx="15"/>
          </p:nvPr>
        </p:nvSpPr>
        <p:spPr/>
        <p:txBody>
          <a:bodyPr/>
          <a:lstStyle>
            <a:lvl1pPr>
              <a:defRPr/>
            </a:lvl1pPr>
          </a:lstStyle>
          <a:p>
            <a:pPr>
              <a:defRPr/>
            </a:pPr>
            <a:endParaRPr lang="en-US"/>
          </a:p>
        </p:txBody>
      </p:sp>
      <p:sp>
        <p:nvSpPr>
          <p:cNvPr id="9" name="Slide Number Placeholder 6"/>
          <p:cNvSpPr>
            <a:spLocks noGrp="1"/>
          </p:cNvSpPr>
          <p:nvPr>
            <p:ph type="sldNum" sz="quarter" idx="16"/>
          </p:nvPr>
        </p:nvSpPr>
        <p:spPr/>
        <p:txBody>
          <a:bodyPr/>
          <a:lstStyle>
            <a:lvl1pPr>
              <a:defRPr/>
            </a:lvl1pPr>
          </a:lstStyle>
          <a:p>
            <a:pPr>
              <a:defRPr/>
            </a:pPr>
            <a:fld id="{30164C9F-A3FB-4145-ADE0-83B7D48109F4}" type="slidenum">
              <a:rPr lang="en-US"/>
              <a:pPr>
                <a:defRPr/>
              </a:pPr>
              <a:t>‹#›</a:t>
            </a:fld>
            <a:endParaRPr lang="en-US"/>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58B7C87-AE4B-4D11-8303-71C0CBE34E11}" type="datetimeFigureOut">
              <a:rPr lang="en-US"/>
              <a:pPr>
                <a:defRPr/>
              </a:pPr>
              <a:t>6/30/2013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CD1B69-3009-49A6-8AD3-4D55C56A4461}" type="slidenum">
              <a:rPr lang="en-US"/>
              <a:pPr>
                <a:defRPr/>
              </a:pPr>
              <a:t>‹#›</a:t>
            </a:fld>
            <a:endParaRPr lang="en-US"/>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Date Placeholder 3"/>
          <p:cNvSpPr>
            <a:spLocks noGrp="1"/>
          </p:cNvSpPr>
          <p:nvPr>
            <p:ph type="dt" sz="half" idx="18"/>
          </p:nvPr>
        </p:nvSpPr>
        <p:spPr/>
        <p:txBody>
          <a:bodyPr/>
          <a:lstStyle>
            <a:lvl1pPr>
              <a:defRPr/>
            </a:lvl1pPr>
          </a:lstStyle>
          <a:p>
            <a:pPr>
              <a:defRPr/>
            </a:pPr>
            <a:fld id="{D29F8094-4922-47FB-8930-27F88F99B0F4}" type="datetimeFigureOut">
              <a:rPr lang="en-US"/>
              <a:pPr>
                <a:defRPr/>
              </a:pPr>
              <a:t>6/30/2013</a:t>
            </a:fld>
            <a:endParaRPr lang="en-US"/>
          </a:p>
        </p:txBody>
      </p:sp>
      <p:sp>
        <p:nvSpPr>
          <p:cNvPr id="14" name="Footer Placeholder 4"/>
          <p:cNvSpPr>
            <a:spLocks noGrp="1"/>
          </p:cNvSpPr>
          <p:nvPr>
            <p:ph type="ftr" sz="quarter" idx="19"/>
          </p:nvPr>
        </p:nvSpPr>
        <p:spPr/>
        <p:txBody>
          <a:bodyPr/>
          <a:lstStyle>
            <a:lvl1pPr>
              <a:defRPr/>
            </a:lvl1pPr>
          </a:lstStyle>
          <a:p>
            <a:pPr>
              <a:defRPr/>
            </a:pPr>
            <a:endParaRPr lang="en-US"/>
          </a:p>
        </p:txBody>
      </p:sp>
      <p:sp>
        <p:nvSpPr>
          <p:cNvPr id="16" name="Slide Number Placeholder 5"/>
          <p:cNvSpPr>
            <a:spLocks noGrp="1"/>
          </p:cNvSpPr>
          <p:nvPr>
            <p:ph type="sldNum" sz="quarter" idx="20"/>
          </p:nvPr>
        </p:nvSpPr>
        <p:spPr/>
        <p:txBody>
          <a:bodyPr/>
          <a:lstStyle>
            <a:lvl1pPr>
              <a:defRPr/>
            </a:lvl1pPr>
          </a:lstStyle>
          <a:p>
            <a:pPr>
              <a:defRPr/>
            </a:pPr>
            <a:fld id="{88B7F71A-9F37-4EF5-97C3-974C3DD6FEED}" type="slidenum">
              <a:rPr lang="en-US"/>
              <a:pPr>
                <a:defRPr/>
              </a:pPr>
              <a:t>‹#›</a:t>
            </a:fld>
            <a:endParaRPr lang="en-US"/>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1" name="Text Placeholder 3"/>
          <p:cNvSpPr>
            <a:spLocks noGrp="1"/>
          </p:cNvSpPr>
          <p:nvPr>
            <p:ph type="body" sz="half" idx="18"/>
          </p:nvPr>
        </p:nvSpPr>
        <p:spPr>
          <a:xfrm>
            <a:off x="691840" y="4389287"/>
            <a:ext cx="3310128" cy="985299"/>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4" name="Text Placeholder 3"/>
          <p:cNvSpPr>
            <a:spLocks noGrp="1"/>
          </p:cNvSpPr>
          <p:nvPr>
            <p:ph type="body" sz="half" idx="19"/>
          </p:nvPr>
        </p:nvSpPr>
        <p:spPr>
          <a:xfrm>
            <a:off x="4235999" y="4389286"/>
            <a:ext cx="3310128" cy="985300"/>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7" name="Text Placeholder 3"/>
          <p:cNvSpPr>
            <a:spLocks noGrp="1"/>
          </p:cNvSpPr>
          <p:nvPr>
            <p:ph type="body" sz="half" idx="20"/>
          </p:nvPr>
        </p:nvSpPr>
        <p:spPr>
          <a:xfrm>
            <a:off x="7768819" y="4389284"/>
            <a:ext cx="3310128" cy="985302"/>
          </a:xfrm>
        </p:spPr>
        <p:txBody>
          <a:bodyPr anchor="t"/>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2" name="Date Placeholder 3"/>
          <p:cNvSpPr>
            <a:spLocks noGrp="1"/>
          </p:cNvSpPr>
          <p:nvPr>
            <p:ph type="dt" sz="half" idx="23"/>
          </p:nvPr>
        </p:nvSpPr>
        <p:spPr/>
        <p:txBody>
          <a:bodyPr/>
          <a:lstStyle>
            <a:lvl1pPr>
              <a:defRPr/>
            </a:lvl1pPr>
          </a:lstStyle>
          <a:p>
            <a:pPr>
              <a:defRPr/>
            </a:pPr>
            <a:fld id="{88F0BB22-7016-4898-B1C6-74059FF2DA52}" type="datetimeFigureOut">
              <a:rPr lang="en-US"/>
              <a:pPr>
                <a:defRPr/>
              </a:pPr>
              <a:t>6/30/2013</a:t>
            </a:fld>
            <a:endParaRPr lang="en-US"/>
          </a:p>
        </p:txBody>
      </p:sp>
      <p:sp>
        <p:nvSpPr>
          <p:cNvPr id="13" name="Footer Placeholder 4"/>
          <p:cNvSpPr>
            <a:spLocks noGrp="1"/>
          </p:cNvSpPr>
          <p:nvPr>
            <p:ph type="ftr" sz="quarter" idx="24"/>
          </p:nvPr>
        </p:nvSpPr>
        <p:spPr/>
        <p:txBody>
          <a:bodyPr/>
          <a:lstStyle>
            <a:lvl1pPr>
              <a:defRPr/>
            </a:lvl1pPr>
          </a:lstStyle>
          <a:p>
            <a:pPr>
              <a:defRPr/>
            </a:pPr>
            <a:endParaRPr lang="en-US"/>
          </a:p>
        </p:txBody>
      </p:sp>
      <p:sp>
        <p:nvSpPr>
          <p:cNvPr id="14" name="Slide Number Placeholder 5"/>
          <p:cNvSpPr>
            <a:spLocks noGrp="1"/>
          </p:cNvSpPr>
          <p:nvPr>
            <p:ph type="sldNum" sz="quarter" idx="25"/>
          </p:nvPr>
        </p:nvSpPr>
        <p:spPr/>
        <p:txBody>
          <a:bodyPr/>
          <a:lstStyle>
            <a:lvl1pPr>
              <a:defRPr/>
            </a:lvl1pPr>
          </a:lstStyle>
          <a:p>
            <a:pPr>
              <a:defRPr/>
            </a:pPr>
            <a:fld id="{B9C80839-33BD-48FE-BBB4-0888DEDDDA03}" type="slidenum">
              <a:rPr lang="en-US"/>
              <a:pPr>
                <a:defRPr/>
              </a:pPr>
              <a:t>‹#›</a:t>
            </a:fld>
            <a:endParaRPr lang="en-US"/>
          </a:p>
        </p:txBody>
      </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4"/>
          </p:nvPr>
        </p:nvSpPr>
        <p:spPr/>
        <p:txBody>
          <a:bodyPr/>
          <a:lstStyle>
            <a:lvl1pPr>
              <a:defRPr/>
            </a:lvl1pPr>
          </a:lstStyle>
          <a:p>
            <a:pPr>
              <a:defRPr/>
            </a:pPr>
            <a:fld id="{E3B2C5EF-0CFE-42D0-B2A0-6CD14CA799F0}" type="datetimeFigureOut">
              <a:rPr lang="en-US"/>
              <a:pPr>
                <a:defRPr/>
              </a:pPr>
              <a:t>6/30/2013</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E69C8B95-F281-4AC5-AD31-ECC65590979B}" type="slidenum">
              <a:rPr lang="en-US"/>
              <a:pPr>
                <a:defRPr/>
              </a:pPr>
              <a:t>‹#›</a:t>
            </a:fld>
            <a:endParaRPr lang="en-US"/>
          </a:p>
        </p:txBody>
      </p:sp>
    </p:spTree>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4"/>
          </p:nvPr>
        </p:nvSpPr>
        <p:spPr/>
        <p:txBody>
          <a:bodyPr/>
          <a:lstStyle>
            <a:lvl1pPr>
              <a:defRPr/>
            </a:lvl1pPr>
          </a:lstStyle>
          <a:p>
            <a:pPr>
              <a:defRPr/>
            </a:pPr>
            <a:fld id="{44907CF1-3D31-4F50-A6E7-210D1AFB960C}" type="datetimeFigureOut">
              <a:rPr lang="en-US"/>
              <a:pPr>
                <a:defRPr/>
              </a:pPr>
              <a:t>6/30/2013</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6882D5A9-7A18-4E55-9F99-D50111709536}" type="slidenum">
              <a:rPr lang="en-US"/>
              <a:pPr>
                <a:defRPr/>
              </a:pPr>
              <a:t>‹#›</a:t>
            </a:fld>
            <a:endParaRPr lang="en-US"/>
          </a:p>
        </p:txBody>
      </p:sp>
    </p:spTree>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02587" y="1600200"/>
            <a:ext cx="3122613" cy="1828800"/>
          </a:xfrm>
        </p:spPr>
        <p:txBody>
          <a:bodyPr anchor="b"/>
          <a:lstStyle>
            <a:lvl1pPr>
              <a:defRPr sz="3400"/>
            </a:lvl1pPr>
          </a:lstStyle>
          <a:p>
            <a:r>
              <a:rPr lang="en-US" smtClean="0"/>
              <a:t>Click to edit Master title style</a:t>
            </a:r>
            <a:endParaRPr lang="en-US" dirty="0"/>
          </a:p>
        </p:txBody>
      </p:sp>
      <p:sp>
        <p:nvSpPr>
          <p:cNvPr id="3" name="Content Placeholder 2"/>
          <p:cNvSpPr>
            <a:spLocks noGrp="1"/>
          </p:cNvSpPr>
          <p:nvPr>
            <p:ph idx="1"/>
          </p:nvPr>
        </p:nvSpPr>
        <p:spPr>
          <a:xfrm>
            <a:off x="760412" y="762000"/>
            <a:ext cx="6400800" cy="53340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001039" y="3429000"/>
            <a:ext cx="3124161" cy="1828800"/>
          </a:xfrm>
        </p:spPr>
        <p:txBody>
          <a:bodyPr/>
          <a:lstStyle>
            <a:lvl1pPr marL="0" indent="0">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87A2444-F516-43CB-AA82-385C5A57D629}" type="datetimeFigureOut">
              <a:rPr lang="en-US"/>
              <a:pPr>
                <a:defRPr/>
              </a:pPr>
              <a:t>6/30/2013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209F1DA-5316-4476-A6DB-D82F0E411094}" type="slidenum">
              <a:rPr lang="en-US"/>
              <a:pPr>
                <a:defRPr/>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4"/>
          </p:nvPr>
        </p:nvSpPr>
        <p:spPr/>
        <p:txBody>
          <a:bodyPr/>
          <a:lstStyle>
            <a:lvl1pPr>
              <a:defRPr/>
            </a:lvl1pPr>
          </a:lstStyle>
          <a:p>
            <a:pPr>
              <a:defRPr/>
            </a:pPr>
            <a:fld id="{4DB5C468-8BE0-4733-817D-585D4AA78848}" type="datetimeFigureOut">
              <a:rPr lang="en-US"/>
              <a:pPr>
                <a:defRPr/>
              </a:pPr>
              <a:t>6/30/2013</a:t>
            </a:fld>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FD2B2C2A-743A-46ED-A9A8-F9B41B184926}" type="slidenum">
              <a:rPr lang="en-US"/>
              <a:pPr>
                <a:defRPr/>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22D7191-FF47-40E7-A9E5-D35DEF64E352}" type="datetimeFigureOut">
              <a:rPr lang="en-US"/>
              <a:pPr>
                <a:defRPr/>
              </a:pPr>
              <a:t>6/30/2013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7EE5BA1-0A2F-4202-9279-ADED3414DD53}" type="slidenum">
              <a:rPr lang="en-US"/>
              <a:pPr>
                <a:defRPr/>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5"/>
          </p:nvPr>
        </p:nvSpPr>
        <p:spPr/>
        <p:txBody>
          <a:bodyPr/>
          <a:lstStyle>
            <a:lvl1pPr>
              <a:defRPr/>
            </a:lvl1pPr>
          </a:lstStyle>
          <a:p>
            <a:pPr>
              <a:defRPr/>
            </a:pPr>
            <a:fld id="{46FBAE46-67F6-4BE6-A9C2-2383B7739D85}" type="datetimeFigureOut">
              <a:rPr lang="en-US"/>
              <a:pPr>
                <a:defRPr/>
              </a:pPr>
              <a:t>6/30/2013</a:t>
            </a:fld>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A80C6164-7611-4EEE-BEA7-7A4B6BFC2F39}" type="slidenum">
              <a:rPr lang="en-US"/>
              <a:pPr>
                <a:defRPr/>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5"/>
          </p:nvPr>
        </p:nvSpPr>
        <p:spPr/>
        <p:txBody>
          <a:bodyPr/>
          <a:lstStyle>
            <a:lvl1pPr>
              <a:defRPr/>
            </a:lvl1pPr>
          </a:lstStyle>
          <a:p>
            <a:pPr>
              <a:defRPr/>
            </a:pPr>
            <a:fld id="{F0726AA1-E9FE-44F5-A6A3-A1F2546C42BA}" type="datetimeFigureOut">
              <a:rPr lang="en-US"/>
              <a:pPr>
                <a:defRPr/>
              </a:pPr>
              <a:t>6/30/2013</a:t>
            </a:fld>
            <a:endParaRPr lang="en-US"/>
          </a:p>
        </p:txBody>
      </p:sp>
      <p:sp>
        <p:nvSpPr>
          <p:cNvPr id="8" name="Footer Placeholder 4"/>
          <p:cNvSpPr>
            <a:spLocks noGrp="1"/>
          </p:cNvSpPr>
          <p:nvPr>
            <p:ph type="ftr" sz="quarter" idx="16"/>
          </p:nvPr>
        </p:nvSpPr>
        <p:spPr/>
        <p:txBody>
          <a:bodyPr/>
          <a:lstStyle>
            <a:lvl1pPr>
              <a:defRPr/>
            </a:lvl1pPr>
          </a:lstStyle>
          <a:p>
            <a:pPr>
              <a:defRPr/>
            </a:pPr>
            <a:endParaRPr lang="en-US"/>
          </a:p>
        </p:txBody>
      </p:sp>
      <p:sp>
        <p:nvSpPr>
          <p:cNvPr id="9" name="Slide Number Placeholder 5"/>
          <p:cNvSpPr>
            <a:spLocks noGrp="1"/>
          </p:cNvSpPr>
          <p:nvPr>
            <p:ph type="sldNum" sz="quarter" idx="17"/>
          </p:nvPr>
        </p:nvSpPr>
        <p:spPr/>
        <p:txBody>
          <a:bodyPr/>
          <a:lstStyle>
            <a:lvl1pPr>
              <a:defRPr/>
            </a:lvl1pPr>
          </a:lstStyle>
          <a:p>
            <a:pPr>
              <a:defRPr/>
            </a:pPr>
            <a:fld id="{88E28D08-A9E4-4568-9CDF-E2D7D897448D}" type="slidenum">
              <a:rPr lang="en-US"/>
              <a:pPr>
                <a:defRPr/>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F3C6B269-88CC-4AC5-8AD2-7C002367FC32}" type="datetimeFigureOut">
              <a:rPr lang="en-US"/>
              <a:pPr>
                <a:defRPr/>
              </a:pPr>
              <a:t>6/30/2013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DA06351-441D-4341-AB9F-93E73522D5FA}" type="slidenum">
              <a:rPr lang="en-US"/>
              <a:pPr>
                <a:defRPr/>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3BB4F05-2FDD-4CE6-ADED-48F7C2783A2A}" type="datetimeFigureOut">
              <a:rPr lang="en-US"/>
              <a:pPr>
                <a:defRPr/>
              </a:pPr>
              <a:t>6/30/2013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736EA1F-62A8-4DA7-846F-4844F83218A5}" type="slidenum">
              <a:rPr lang="en-US"/>
              <a:pPr>
                <a:defRPr/>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fld id="{4CF4BA4F-9D6A-468D-A755-DEEAF6D9005D}" type="datetimeFigureOut">
              <a:rPr lang="en-US"/>
              <a:pPr>
                <a:defRPr/>
              </a:pPr>
              <a:t>6/30/2013</a:t>
            </a:fld>
            <a:endParaRPr lang="en-US"/>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3CA60FE1-5CE1-41E1-BC25-395B80527F0E}" type="slidenum">
              <a:rPr lang="en-US"/>
              <a:pPr>
                <a:defRPr/>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userDrawn="1"/>
        </p:nvSpPr>
        <p:spPr bwMode="blackWhite">
          <a:xfrm>
            <a:off x="644525" y="639763"/>
            <a:ext cx="6675438" cy="5578475"/>
          </a:xfrm>
          <a:prstGeom prst="rect">
            <a:avLst/>
          </a:prstGeom>
          <a:solidFill>
            <a:srgbClr val="000000"/>
          </a:solidFill>
          <a:ln w="1016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600" dirty="0"/>
          </a:p>
        </p:txBody>
      </p:sp>
      <p:sp>
        <p:nvSpPr>
          <p:cNvPr id="2" name="Title 1"/>
          <p:cNvSpPr>
            <a:spLocks noGrp="1"/>
          </p:cNvSpPr>
          <p:nvPr>
            <p:ph type="title"/>
          </p:nvPr>
        </p:nvSpPr>
        <p:spPr>
          <a:xfrm>
            <a:off x="685800" y="685800"/>
            <a:ext cx="6345302" cy="2023252"/>
          </a:xfrm>
        </p:spPr>
        <p:txBody>
          <a:bodyPr anchor="b"/>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85801" y="2709052"/>
            <a:ext cx="6345301" cy="2362481"/>
          </a:xfrm>
        </p:spPr>
        <p:txBody>
          <a:bodyPr anchor="t"/>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E6E31D9E-86B0-4FDB-8CB6-4A1666C6BF31}" type="datetimeFigureOut">
              <a:rPr lang="en-US"/>
              <a:pPr>
                <a:defRPr/>
              </a:pPr>
              <a:t>6/30/2013</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250ECFBB-FA97-4AC3-9665-336B64969C5B}" type="slidenum">
              <a:rPr lang="en-US"/>
              <a:pPr>
                <a:defRPr/>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026" name="Picture 6" descr="Brickwork-HD-R1a.jpg"/>
          <p:cNvPicPr>
            <a:picLocks noChangeAspect="1"/>
          </p:cNvPicPr>
          <p:nvPr/>
        </p:nvPicPr>
        <p:blipFill>
          <a:blip r:embed="rId20"/>
          <a:srcRect/>
          <a:stretch>
            <a:fillRect/>
          </a:stretch>
        </p:blipFill>
        <p:spPr bwMode="auto">
          <a:xfrm>
            <a:off x="0" y="0"/>
            <a:ext cx="12192000" cy="6858000"/>
          </a:xfrm>
          <a:prstGeom prst="rect">
            <a:avLst/>
          </a:prstGeom>
          <a:noFill/>
          <a:ln w="9525">
            <a:noFill/>
            <a:miter lim="800000"/>
            <a:headEnd/>
            <a:tailEnd/>
          </a:ln>
        </p:spPr>
      </p:pic>
      <p:grpSp>
        <p:nvGrpSpPr>
          <p:cNvPr id="1027" name="Group 9"/>
          <p:cNvGrpSpPr>
            <a:grpSpLocks/>
          </p:cNvGrpSpPr>
          <p:nvPr/>
        </p:nvGrpSpPr>
        <p:grpSpPr bwMode="auto">
          <a:xfrm>
            <a:off x="-25400" y="0"/>
            <a:ext cx="12004675" cy="6643688"/>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562" cy="6420230"/>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0" y="685800"/>
            <a:ext cx="10396538" cy="11525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750"/>
            <a:ext cx="10396538" cy="3311525"/>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7738" y="5757863"/>
            <a:ext cx="3784600" cy="498475"/>
          </a:xfrm>
          <a:prstGeom prst="rect">
            <a:avLst/>
          </a:prstGeom>
        </p:spPr>
        <p:txBody>
          <a:bodyPr vert="horz" lIns="91440" tIns="45720" rIns="91440" bIns="45720" rtlCol="0" anchor="ctr"/>
          <a:lstStyle>
            <a:lvl1pPr algn="r" eaLnBrk="1" fontAlgn="auto" hangingPunct="1">
              <a:spcBef>
                <a:spcPts val="0"/>
              </a:spcBef>
              <a:spcAft>
                <a:spcPts val="0"/>
              </a:spcAft>
              <a:defRPr sz="3200" cap="all" baseline="0">
                <a:solidFill>
                  <a:schemeClr val="accent1">
                    <a:lumMod val="50000"/>
                  </a:schemeClr>
                </a:solidFill>
                <a:latin typeface="+mn-lt"/>
                <a:cs typeface="+mn-cs"/>
              </a:defRPr>
            </a:lvl1pPr>
          </a:lstStyle>
          <a:p>
            <a:pPr>
              <a:defRPr/>
            </a:pPr>
            <a:fld id="{7E2F032A-49E6-4A75-BF42-25D4739CD746}" type="datetimeFigureOut">
              <a:rPr lang="en-US"/>
              <a:pPr>
                <a:defRPr/>
              </a:pPr>
              <a:t>6/30/2013</a:t>
            </a:fld>
            <a:endParaRPr lang="en-US"/>
          </a:p>
        </p:txBody>
      </p:sp>
      <p:sp>
        <p:nvSpPr>
          <p:cNvPr id="5" name="Footer Placeholder 4"/>
          <p:cNvSpPr>
            <a:spLocks noGrp="1"/>
          </p:cNvSpPr>
          <p:nvPr>
            <p:ph type="ftr" sz="quarter" idx="3"/>
          </p:nvPr>
        </p:nvSpPr>
        <p:spPr>
          <a:xfrm>
            <a:off x="685800" y="5757863"/>
            <a:ext cx="5499100" cy="498475"/>
          </a:xfrm>
          <a:prstGeom prst="rect">
            <a:avLst/>
          </a:prstGeom>
        </p:spPr>
        <p:txBody>
          <a:bodyPr vert="horz" lIns="91440" tIns="45720" rIns="91440" bIns="45720" rtlCol="0" anchor="ctr"/>
          <a:lstStyle>
            <a:lvl1pPr algn="l" eaLnBrk="1" fontAlgn="auto" hangingPunct="1">
              <a:spcBef>
                <a:spcPts val="0"/>
              </a:spcBef>
              <a:spcAft>
                <a:spcPts val="0"/>
              </a:spcAft>
              <a:defRPr sz="3200" cap="all" baseline="0">
                <a:solidFill>
                  <a:schemeClr val="accent1">
                    <a:lumMod val="50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286500" y="5757863"/>
            <a:ext cx="908050" cy="498475"/>
          </a:xfrm>
          <a:prstGeom prst="rect">
            <a:avLst/>
          </a:prstGeom>
        </p:spPr>
        <p:txBody>
          <a:bodyPr vert="horz" lIns="91440" tIns="45720" rIns="91440" bIns="45720" rtlCol="0" anchor="ctr"/>
          <a:lstStyle>
            <a:lvl1pPr algn="ctr" eaLnBrk="1" fontAlgn="auto" hangingPunct="1">
              <a:spcBef>
                <a:spcPts val="0"/>
              </a:spcBef>
              <a:spcAft>
                <a:spcPts val="0"/>
              </a:spcAft>
              <a:defRPr sz="3200" cap="all" baseline="0">
                <a:solidFill>
                  <a:schemeClr val="accent1">
                    <a:lumMod val="50000"/>
                  </a:schemeClr>
                </a:solidFill>
                <a:latin typeface="+mn-lt"/>
                <a:cs typeface="+mn-cs"/>
              </a:defRPr>
            </a:lvl1pPr>
          </a:lstStyle>
          <a:p>
            <a:pPr>
              <a:defRPr/>
            </a:pPr>
            <a:fld id="{F602BA16-3E2A-42EB-93A0-AF27D60FDD0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9" r:id="rId1"/>
    <p:sldLayoutId id="2147483678" r:id="rId2"/>
    <p:sldLayoutId id="2147483677" r:id="rId3"/>
    <p:sldLayoutId id="2147483676" r:id="rId4"/>
    <p:sldLayoutId id="2147483675" r:id="rId5"/>
    <p:sldLayoutId id="2147483674" r:id="rId6"/>
    <p:sldLayoutId id="2147483673" r:id="rId7"/>
    <p:sldLayoutId id="2147483672" r:id="rId8"/>
    <p:sldLayoutId id="2147483680" r:id="rId9"/>
    <p:sldLayoutId id="2147483671" r:id="rId10"/>
    <p:sldLayoutId id="2147483670" r:id="rId11"/>
    <p:sldLayoutId id="2147483681" r:id="rId12"/>
    <p:sldLayoutId id="2147483669" r:id="rId13"/>
    <p:sldLayoutId id="2147483668" r:id="rId14"/>
    <p:sldLayoutId id="2147483667" r:id="rId15"/>
    <p:sldLayoutId id="2147483666" r:id="rId16"/>
    <p:sldLayoutId id="2147483665" r:id="rId17"/>
    <p:sldLayoutId id="2147483664" r:id="rId18"/>
  </p:sldLayoutIdLst>
  <p:transition spd="med">
    <p:fade/>
  </p:transition>
  <p:txStyles>
    <p:titleStyle>
      <a:lvl1pPr algn="l" rtl="0" eaLnBrk="0" fontAlgn="base" hangingPunct="0">
        <a:lnSpc>
          <a:spcPct val="90000"/>
        </a:lnSpc>
        <a:spcBef>
          <a:spcPct val="0"/>
        </a:spcBef>
        <a:spcAft>
          <a:spcPct val="0"/>
        </a:spcAft>
        <a:defRPr sz="5400" kern="1200" cap="all">
          <a:solidFill>
            <a:schemeClr val="accent1"/>
          </a:solidFill>
          <a:latin typeface="+mj-lt"/>
          <a:ea typeface="+mj-ea"/>
          <a:cs typeface="+mj-cs"/>
        </a:defRPr>
      </a:lvl1pPr>
      <a:lvl2pPr algn="l" rtl="0" eaLnBrk="0" fontAlgn="base" hangingPunct="0">
        <a:lnSpc>
          <a:spcPct val="90000"/>
        </a:lnSpc>
        <a:spcBef>
          <a:spcPct val="0"/>
        </a:spcBef>
        <a:spcAft>
          <a:spcPct val="0"/>
        </a:spcAft>
        <a:defRPr sz="5400">
          <a:solidFill>
            <a:schemeClr val="accent1"/>
          </a:solidFill>
          <a:latin typeface="Impact" panose="020B0806030902050204" pitchFamily="34" charset="0"/>
        </a:defRPr>
      </a:lvl2pPr>
      <a:lvl3pPr algn="l" rtl="0" eaLnBrk="0" fontAlgn="base" hangingPunct="0">
        <a:lnSpc>
          <a:spcPct val="90000"/>
        </a:lnSpc>
        <a:spcBef>
          <a:spcPct val="0"/>
        </a:spcBef>
        <a:spcAft>
          <a:spcPct val="0"/>
        </a:spcAft>
        <a:defRPr sz="5400">
          <a:solidFill>
            <a:schemeClr val="accent1"/>
          </a:solidFill>
          <a:latin typeface="Impact" panose="020B0806030902050204" pitchFamily="34" charset="0"/>
        </a:defRPr>
      </a:lvl3pPr>
      <a:lvl4pPr algn="l" rtl="0" eaLnBrk="0" fontAlgn="base" hangingPunct="0">
        <a:lnSpc>
          <a:spcPct val="90000"/>
        </a:lnSpc>
        <a:spcBef>
          <a:spcPct val="0"/>
        </a:spcBef>
        <a:spcAft>
          <a:spcPct val="0"/>
        </a:spcAft>
        <a:defRPr sz="5400">
          <a:solidFill>
            <a:schemeClr val="accent1"/>
          </a:solidFill>
          <a:latin typeface="Impact" panose="020B0806030902050204" pitchFamily="34" charset="0"/>
        </a:defRPr>
      </a:lvl4pPr>
      <a:lvl5pPr algn="l" rtl="0" eaLnBrk="0" fontAlgn="base" hangingPunct="0">
        <a:lnSpc>
          <a:spcPct val="90000"/>
        </a:lnSpc>
        <a:spcBef>
          <a:spcPct val="0"/>
        </a:spcBef>
        <a:spcAft>
          <a:spcPct val="0"/>
        </a:spcAft>
        <a:defRPr sz="5400">
          <a:solidFill>
            <a:schemeClr val="accent1"/>
          </a:solidFill>
          <a:latin typeface="Impact" panose="020B0806030902050204" pitchFamily="34" charset="0"/>
        </a:defRPr>
      </a:lvl5pPr>
      <a:lvl6pPr marL="457200" algn="l" rtl="0" fontAlgn="base">
        <a:lnSpc>
          <a:spcPct val="90000"/>
        </a:lnSpc>
        <a:spcBef>
          <a:spcPct val="0"/>
        </a:spcBef>
        <a:spcAft>
          <a:spcPct val="0"/>
        </a:spcAft>
        <a:defRPr sz="5400">
          <a:solidFill>
            <a:schemeClr val="accent1"/>
          </a:solidFill>
          <a:latin typeface="Impact" panose="020B0806030902050204" pitchFamily="34" charset="0"/>
        </a:defRPr>
      </a:lvl6pPr>
      <a:lvl7pPr marL="914400" algn="l" rtl="0" fontAlgn="base">
        <a:lnSpc>
          <a:spcPct val="90000"/>
        </a:lnSpc>
        <a:spcBef>
          <a:spcPct val="0"/>
        </a:spcBef>
        <a:spcAft>
          <a:spcPct val="0"/>
        </a:spcAft>
        <a:defRPr sz="5400">
          <a:solidFill>
            <a:schemeClr val="accent1"/>
          </a:solidFill>
          <a:latin typeface="Impact" panose="020B0806030902050204" pitchFamily="34" charset="0"/>
        </a:defRPr>
      </a:lvl7pPr>
      <a:lvl8pPr marL="1371600" algn="l" rtl="0" fontAlgn="base">
        <a:lnSpc>
          <a:spcPct val="90000"/>
        </a:lnSpc>
        <a:spcBef>
          <a:spcPct val="0"/>
        </a:spcBef>
        <a:spcAft>
          <a:spcPct val="0"/>
        </a:spcAft>
        <a:defRPr sz="5400">
          <a:solidFill>
            <a:schemeClr val="accent1"/>
          </a:solidFill>
          <a:latin typeface="Impact" panose="020B0806030902050204" pitchFamily="34" charset="0"/>
        </a:defRPr>
      </a:lvl8pPr>
      <a:lvl9pPr marL="1828800" algn="l" rtl="0" fontAlgn="base">
        <a:lnSpc>
          <a:spcPct val="90000"/>
        </a:lnSpc>
        <a:spcBef>
          <a:spcPct val="0"/>
        </a:spcBef>
        <a:spcAft>
          <a:spcPct val="0"/>
        </a:spcAft>
        <a:defRPr sz="5400">
          <a:solidFill>
            <a:schemeClr val="accent1"/>
          </a:solidFill>
          <a:latin typeface="Impact" panose="020B0806030902050204" pitchFamily="34" charset="0"/>
        </a:defRPr>
      </a:lvl9pPr>
    </p:titleStyle>
    <p:bodyStyle>
      <a:lvl1pPr marL="228600" indent="-228600" algn="l" rtl="0" eaLnBrk="0" fontAlgn="base" hangingPunct="0">
        <a:lnSpc>
          <a:spcPct val="120000"/>
        </a:lnSpc>
        <a:spcBef>
          <a:spcPts val="1000"/>
        </a:spcBef>
        <a:spcAft>
          <a:spcPct val="0"/>
        </a:spcAft>
        <a:buClr>
          <a:schemeClr val="accent1"/>
        </a:buClr>
        <a:buSzPct val="160000"/>
        <a:buFont typeface="Arial" charset="0"/>
        <a:buChar char="•"/>
        <a:defRPr sz="2000" kern="1200" cap="all">
          <a:solidFill>
            <a:schemeClr val="tx1"/>
          </a:solidFill>
          <a:latin typeface="+mn-lt"/>
          <a:ea typeface="+mn-ea"/>
          <a:cs typeface="+mn-cs"/>
        </a:defRPr>
      </a:lvl1pPr>
      <a:lvl2pPr marL="685800" indent="-228600" algn="l" rtl="0" eaLnBrk="0" fontAlgn="base" hangingPunct="0">
        <a:lnSpc>
          <a:spcPct val="120000"/>
        </a:lnSpc>
        <a:spcBef>
          <a:spcPts val="500"/>
        </a:spcBef>
        <a:spcAft>
          <a:spcPct val="0"/>
        </a:spcAft>
        <a:buClr>
          <a:schemeClr val="accent1"/>
        </a:buClr>
        <a:buSzPct val="160000"/>
        <a:buFont typeface="Arial" charset="0"/>
        <a:buChar char="•"/>
        <a:defRPr kern="1200" cap="all">
          <a:solidFill>
            <a:schemeClr val="tx1"/>
          </a:solidFill>
          <a:latin typeface="+mn-lt"/>
          <a:ea typeface="+mn-ea"/>
          <a:cs typeface="+mn-cs"/>
        </a:defRPr>
      </a:lvl2pPr>
      <a:lvl3pPr marL="1143000" indent="-228600" algn="l" rtl="0" eaLnBrk="0" fontAlgn="base" hangingPunct="0">
        <a:lnSpc>
          <a:spcPct val="120000"/>
        </a:lnSpc>
        <a:spcBef>
          <a:spcPts val="500"/>
        </a:spcBef>
        <a:spcAft>
          <a:spcPct val="0"/>
        </a:spcAft>
        <a:buClr>
          <a:schemeClr val="accent1"/>
        </a:buClr>
        <a:buSzPct val="160000"/>
        <a:buFont typeface="Arial" charset="0"/>
        <a:buChar char="•"/>
        <a:defRPr sz="1600" kern="1200" cap="all">
          <a:solidFill>
            <a:schemeClr val="tx1"/>
          </a:solidFill>
          <a:latin typeface="+mn-lt"/>
          <a:ea typeface="+mn-ea"/>
          <a:cs typeface="+mn-cs"/>
        </a:defRPr>
      </a:lvl3pPr>
      <a:lvl4pPr marL="1600200" indent="-228600" algn="l" rtl="0" eaLnBrk="0" fontAlgn="base" hangingPunct="0">
        <a:lnSpc>
          <a:spcPct val="120000"/>
        </a:lnSpc>
        <a:spcBef>
          <a:spcPts val="500"/>
        </a:spcBef>
        <a:spcAft>
          <a:spcPct val="0"/>
        </a:spcAft>
        <a:buClr>
          <a:schemeClr val="accent1"/>
        </a:buClr>
        <a:buSzPct val="160000"/>
        <a:buFont typeface="Arial" charset="0"/>
        <a:buChar char="•"/>
        <a:defRPr sz="1400" kern="1200" cap="all">
          <a:solidFill>
            <a:schemeClr val="tx1"/>
          </a:solidFill>
          <a:latin typeface="+mn-lt"/>
          <a:ea typeface="+mn-ea"/>
          <a:cs typeface="+mn-cs"/>
        </a:defRPr>
      </a:lvl4pPr>
      <a:lvl5pPr marL="2057400" indent="-228600" algn="l" rtl="0" eaLnBrk="0" fontAlgn="base" hangingPunct="0">
        <a:lnSpc>
          <a:spcPct val="120000"/>
        </a:lnSpc>
        <a:spcBef>
          <a:spcPts val="500"/>
        </a:spcBef>
        <a:spcAft>
          <a:spcPct val="0"/>
        </a:spcAft>
        <a:buClr>
          <a:schemeClr val="accent1"/>
        </a:buClr>
        <a:buSzPct val="160000"/>
        <a:buFont typeface="Arial" charset="0"/>
        <a:buChar char="•"/>
        <a:defRPr sz="1400" kern="1200" cap="all">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hyperlink" Target="http://www.youtube.com/watch?v=gEPUGRiP7l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3.xml"/><Relationship Id="rId1" Type="http://schemas.openxmlformats.org/officeDocument/2006/relationships/video" Target="NULL"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Multimedia%20yliko/STYLGONEWN.jpg" TargetMode="External"/><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ist.mit.edu/"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noc.ntua.gr/"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2.e-yliko.gr/"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astynomia.gr/"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youtube.com/watch?v=hue8Z2dZC-Y"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appdata.com/"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www.pi.ac.cy/INTERNETSAFETY"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2.e-yliko.gr/HTMLS/SAFETY/SFSHARE.ASPX"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xoleio.eu/"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zondle.com/PUBLICPAGES/ESAFETYGAMES.ASPX" TargetMode="External"/><Relationship Id="rId2" Type="http://schemas.openxmlformats.org/officeDocument/2006/relationships/hyperlink" Target="http://www.esafetykit.net/INDEX2.HTML" TargetMode="Externa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www.saferinernet.gr/"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www.youtube.com/watch?v=6TJvBfeUFA4" TargetMode="Externa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8.xml"/><Relationship Id="rId1" Type="http://schemas.openxmlformats.org/officeDocument/2006/relationships/vmlDrawing" Target="../drawings/vmlDrawing2.vml"/><Relationship Id="rId4" Type="http://schemas.openxmlformats.org/officeDocument/2006/relationships/image" Target="../media/image39.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0.e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7.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SOSkmaDKkl8" TargetMode="External"/><Relationship Id="rId2" Type="http://schemas.openxmlformats.org/officeDocument/2006/relationships/hyperlink" Target="NULL"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blip>
          <a:stretch>
            <a:fillRect/>
          </a:stretch>
        </p:blipFill>
        <p:spPr>
          <a:xfrm rot="694599">
            <a:off x="1054845" y="1350559"/>
            <a:ext cx="4660651" cy="309576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Subtitle 2"/>
          <p:cNvSpPr>
            <a:spLocks noGrp="1"/>
          </p:cNvSpPr>
          <p:nvPr>
            <p:ph type="subTitle" idx="1"/>
          </p:nvPr>
        </p:nvSpPr>
        <p:spPr>
          <a:xfrm rot="21420000">
            <a:off x="982663" y="3505200"/>
            <a:ext cx="9755187" cy="550863"/>
          </a:xfrm>
          <a:effectLst>
            <a:outerShdw blurRad="50800" dist="38100" dir="5400000" algn="t" rotWithShape="0">
              <a:prstClr val="black">
                <a:alpha val="40000"/>
              </a:prstClr>
            </a:outerShdw>
          </a:effectLst>
        </p:spPr>
        <p:txBody>
          <a:bodyPr/>
          <a:lstStyle/>
          <a:p>
            <a:pPr eaLnBrk="1" fontAlgn="auto" hangingPunct="1">
              <a:spcAft>
                <a:spcPts val="0"/>
              </a:spcAft>
              <a:buFont typeface="Arial" panose="020B0604020202020204" pitchFamily="34" charset="0"/>
              <a:buNone/>
              <a:defRPr/>
            </a:pPr>
            <a:r>
              <a:rPr lang="el-GR" dirty="0" smtClean="0">
                <a:solidFill>
                  <a:schemeClr val="tx1"/>
                </a:solidFill>
                <a:effectLst>
                  <a:outerShdw blurRad="38100" dist="38100" dir="2700000" algn="tl">
                    <a:srgbClr val="000000">
                      <a:alpha val="43137"/>
                    </a:srgbClr>
                  </a:outerShdw>
                </a:effectLst>
              </a:rPr>
              <a:t>ΕΚΠΑΙΔΕΥΤΙΚΟΙ – ΓΟΝΕΙΣ – ΠΑΙΔΙΑ</a:t>
            </a:r>
            <a:endParaRPr lang="en-US" dirty="0" smtClean="0">
              <a:solidFill>
                <a:schemeClr val="tx1"/>
              </a:solidFill>
              <a:effectLst>
                <a:outerShdw blurRad="38100" dist="38100" dir="2700000" algn="tl">
                  <a:srgbClr val="000000">
                    <a:alpha val="43137"/>
                  </a:srgbClr>
                </a:outerShdw>
              </a:effectLst>
            </a:endParaRPr>
          </a:p>
        </p:txBody>
      </p:sp>
      <p:sp>
        <p:nvSpPr>
          <p:cNvPr id="2" name="Title 1"/>
          <p:cNvSpPr>
            <a:spLocks noGrp="1"/>
          </p:cNvSpPr>
          <p:nvPr>
            <p:ph type="ctrTitle"/>
          </p:nvPr>
        </p:nvSpPr>
        <p:spPr>
          <a:xfrm rot="21420000">
            <a:off x="890588" y="661988"/>
            <a:ext cx="9755187" cy="2767012"/>
          </a:xfrm>
        </p:spPr>
        <p:txBody>
          <a:bodyPr/>
          <a:lstStyle/>
          <a:p>
            <a:pPr eaLnBrk="1" fontAlgn="auto" hangingPunct="1">
              <a:spcAft>
                <a:spcPts val="0"/>
              </a:spcAft>
              <a:defRPr/>
            </a:pPr>
            <a:r>
              <a:rPr lang="el-GR" dirty="0" smtClean="0">
                <a:effectLst>
                  <a:outerShdw blurRad="38100" dist="38100" dir="2700000" algn="tl">
                    <a:srgbClr val="000000">
                      <a:alpha val="43137"/>
                    </a:srgbClr>
                  </a:outerShdw>
                </a:effectLst>
              </a:rPr>
              <a:t>ΑΣΦΑΛΕΙΑ ΣΤΟ ΔΙΑΔΙΚΤΥΟ</a:t>
            </a:r>
            <a:endParaRPr dirty="0">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3000" fill="hold"/>
                                        <p:tgtEl>
                                          <p:spTgt spid="4"/>
                                        </p:tgtEl>
                                        <p:attrNameLst>
                                          <p:attrName>ppt_w</p:attrName>
                                        </p:attrNameLst>
                                      </p:cBhvr>
                                      <p:tavLst>
                                        <p:tav tm="0">
                                          <p:val>
                                            <p:fltVal val="0"/>
                                          </p:val>
                                        </p:tav>
                                        <p:tav tm="100000">
                                          <p:val>
                                            <p:strVal val="#ppt_w"/>
                                          </p:val>
                                        </p:tav>
                                      </p:tavLst>
                                    </p:anim>
                                    <p:anim calcmode="lin" valueType="num">
                                      <p:cBhvr>
                                        <p:cTn id="18" dur="3000" fill="hold"/>
                                        <p:tgtEl>
                                          <p:spTgt spid="4"/>
                                        </p:tgtEl>
                                        <p:attrNameLst>
                                          <p:attrName>ppt_h</p:attrName>
                                        </p:attrNameLst>
                                      </p:cBhvr>
                                      <p:tavLst>
                                        <p:tav tm="0">
                                          <p:val>
                                            <p:fltVal val="0"/>
                                          </p:val>
                                        </p:tav>
                                        <p:tav tm="100000">
                                          <p:val>
                                            <p:strVal val="#ppt_h"/>
                                          </p:val>
                                        </p:tav>
                                      </p:tavLst>
                                    </p:anim>
                                    <p:anim calcmode="lin" valueType="num">
                                      <p:cBhvr>
                                        <p:cTn id="19" dur="3000" fill="hold"/>
                                        <p:tgtEl>
                                          <p:spTgt spid="4"/>
                                        </p:tgtEl>
                                        <p:attrNameLst>
                                          <p:attrName>style.rotation</p:attrName>
                                        </p:attrNameLst>
                                      </p:cBhvr>
                                      <p:tavLst>
                                        <p:tav tm="0">
                                          <p:val>
                                            <p:fltVal val="90"/>
                                          </p:val>
                                        </p:tav>
                                        <p:tav tm="100000">
                                          <p:val>
                                            <p:fltVal val="0"/>
                                          </p:val>
                                        </p:tav>
                                      </p:tavLst>
                                    </p:anim>
                                    <p:animEffect transition="in" filter="fade">
                                      <p:cBhvr>
                                        <p:cTn id="20"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10394950" cy="3194050"/>
          </a:xfrm>
        </p:spPr>
        <p:txBody>
          <a:bodyPr/>
          <a:lstStyle/>
          <a:p>
            <a:pPr fontAlgn="auto">
              <a:spcAft>
                <a:spcPts val="0"/>
              </a:spcAft>
              <a:defRPr/>
            </a:pPr>
            <a:r>
              <a:rPr lang="el-GR" dirty="0" smtClean="0"/>
              <a:t>2. ΤΙ ΣΗΜΑΙΝΕΙ ΑΣΦΑΛΕΙΑ ΣΤΟ ΔΙΑΔΙΚΤΥΟ</a:t>
            </a:r>
            <a:endParaRPr dirty="0"/>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bwMode="auto"/>
        <p:txBody>
          <a:bodyPr wrap="square" numCol="1" anchorCtr="0" compatLnSpc="1">
            <a:prstTxWarp prst="textNoShape">
              <a:avLst/>
            </a:prstTxWarp>
          </a:bodyPr>
          <a:lstStyle/>
          <a:p>
            <a:r>
              <a:rPr lang="el-GR" sz="4800" cap="none" smtClean="0"/>
              <a:t>Τι σημαίνει ασφάλεια στο διαδίκτυο </a:t>
            </a:r>
            <a:r>
              <a:rPr lang="el-GR" sz="4000" cap="none" smtClean="0"/>
              <a:t>(1/2)</a:t>
            </a:r>
            <a:endParaRPr lang="en-US" sz="4000" cap="none" smtClean="0"/>
          </a:p>
        </p:txBody>
      </p:sp>
      <p:sp>
        <p:nvSpPr>
          <p:cNvPr id="5" name="Content Placeholder 4"/>
          <p:cNvSpPr>
            <a:spLocks noGrp="1"/>
          </p:cNvSpPr>
          <p:nvPr>
            <p:ph sz="quarter" idx="13"/>
          </p:nvPr>
        </p:nvSpPr>
        <p:spPr>
          <a:xfrm>
            <a:off x="685800" y="2063750"/>
            <a:ext cx="10394950" cy="3311525"/>
          </a:xfrm>
        </p:spPr>
        <p:txBody>
          <a:bodyPr>
            <a:normAutofit fontScale="92500" lnSpcReduction="20000"/>
          </a:bodyPr>
          <a:lstStyle/>
          <a:p>
            <a:pPr>
              <a:buFont typeface="Wingdings" panose="05000000000000000000" pitchFamily="2" charset="2"/>
              <a:buChar char="Ø"/>
              <a:defRPr/>
            </a:pPr>
            <a:r>
              <a:rPr lang="el-GR" b="1" cap="none" dirty="0" smtClean="0">
                <a:latin typeface="Arial" panose="020B0604020202020204" pitchFamily="34" charset="0"/>
                <a:cs typeface="Arial" panose="020B0604020202020204" pitchFamily="34" charset="0"/>
              </a:rPr>
              <a:t>Πως αντιλαμβάνονται οι μαθητές την ασφάλεια στο διαδίκτυο (από </a:t>
            </a:r>
            <a:r>
              <a:rPr lang="en-US" b="1" cap="none" dirty="0" smtClean="0">
                <a:latin typeface="Arial" panose="020B0604020202020204" pitchFamily="34" charset="0"/>
                <a:cs typeface="Arial" panose="020B0604020202020204" pitchFamily="34" charset="0"/>
              </a:rPr>
              <a:t>online </a:t>
            </a:r>
            <a:r>
              <a:rPr lang="el-GR" b="1" cap="none" dirty="0" smtClean="0">
                <a:latin typeface="Arial" panose="020B0604020202020204" pitchFamily="34" charset="0"/>
                <a:cs typeface="Arial" panose="020B0604020202020204" pitchFamily="34" charset="0"/>
              </a:rPr>
              <a:t>ερωτηματολόγιο</a:t>
            </a:r>
            <a:r>
              <a:rPr lang="en-US" b="1" cap="none" dirty="0" smtClean="0">
                <a:latin typeface="Arial" panose="020B0604020202020204" pitchFamily="34" charset="0"/>
                <a:cs typeface="Arial" panose="020B0604020202020204" pitchFamily="34" charset="0"/>
              </a:rPr>
              <a:t> </a:t>
            </a:r>
            <a:r>
              <a:rPr lang="el-GR" b="1" cap="none" dirty="0" smtClean="0">
                <a:latin typeface="Arial" panose="020B0604020202020204" pitchFamily="34" charset="0"/>
                <a:cs typeface="Arial" panose="020B0604020202020204" pitchFamily="34" charset="0"/>
              </a:rPr>
              <a:t>της δράσης </a:t>
            </a:r>
            <a:r>
              <a:rPr lang="en-US" b="1" cap="none" dirty="0" smtClean="0">
                <a:latin typeface="Arial" panose="020B0604020202020204" pitchFamily="34" charset="0"/>
                <a:cs typeface="Arial" panose="020B0604020202020204" pitchFamily="34" charset="0"/>
              </a:rPr>
              <a:t>saferinternet.Gr </a:t>
            </a:r>
            <a:r>
              <a:rPr lang="el-GR" b="1" cap="none" dirty="0" smtClean="0">
                <a:latin typeface="Arial" panose="020B0604020202020204" pitchFamily="34" charset="0"/>
                <a:cs typeface="Arial" panose="020B0604020202020204" pitchFamily="34" charset="0"/>
              </a:rPr>
              <a:t>του ελληνικού κέντρου ασφαλούς διαδικτύου):</a:t>
            </a:r>
          </a:p>
          <a:p>
            <a:pPr lvl="1">
              <a:buFont typeface="Wingdings" panose="05000000000000000000" pitchFamily="2" charset="2"/>
              <a:buChar char="Ø"/>
              <a:defRPr/>
            </a:pPr>
            <a:r>
              <a:rPr lang="el-GR" cap="none" dirty="0" smtClean="0">
                <a:latin typeface="Arial" panose="020B0604020202020204" pitchFamily="34" charset="0"/>
                <a:cs typeface="Arial" panose="020B0604020202020204" pitchFamily="34" charset="0"/>
              </a:rPr>
              <a:t>Προστασία της παικτικότητας</a:t>
            </a:r>
          </a:p>
          <a:p>
            <a:pPr lvl="1">
              <a:buFont typeface="Wingdings" panose="05000000000000000000" pitchFamily="2" charset="2"/>
              <a:buChar char="Ø"/>
              <a:defRPr/>
            </a:pPr>
            <a:r>
              <a:rPr lang="el-GR" cap="none" dirty="0" smtClean="0">
                <a:latin typeface="Arial" panose="020B0604020202020204" pitchFamily="34" charset="0"/>
                <a:cs typeface="Arial" panose="020B0604020202020204" pitchFamily="34" charset="0"/>
              </a:rPr>
              <a:t>Δικαίωμα έλεγχου στα δεδομένα που αναρτώνται</a:t>
            </a:r>
          </a:p>
          <a:p>
            <a:pPr lvl="1">
              <a:buFont typeface="Wingdings" panose="05000000000000000000" pitchFamily="2" charset="2"/>
              <a:buChar char="Ø"/>
              <a:defRPr/>
            </a:pPr>
            <a:r>
              <a:rPr lang="el-GR" cap="none" dirty="0" smtClean="0">
                <a:latin typeface="Arial" panose="020B0604020202020204" pitchFamily="34" charset="0"/>
                <a:cs typeface="Arial" panose="020B0604020202020204" pitchFamily="34" charset="0"/>
              </a:rPr>
              <a:t>Να μην παρενοχλούνται από επιτηδείους</a:t>
            </a:r>
          </a:p>
          <a:p>
            <a:pPr lvl="1">
              <a:buFont typeface="Wingdings" panose="05000000000000000000" pitchFamily="2" charset="2"/>
              <a:buChar char="Ø"/>
              <a:defRPr/>
            </a:pPr>
            <a:r>
              <a:rPr lang="el-GR" cap="none" dirty="0" smtClean="0">
                <a:latin typeface="Arial" panose="020B0604020202020204" pitchFamily="34" charset="0"/>
                <a:cs typeface="Arial" panose="020B0604020202020204" pitchFamily="34" charset="0"/>
              </a:rPr>
              <a:t>Να μπορούν να αναφέρουν εύκολα ύποπτες η ενοχλητικές συμπεριφορές στους διαχειριστές των εκάστου ισόχωρων</a:t>
            </a:r>
          </a:p>
          <a:p>
            <a:pPr lvl="1">
              <a:buFont typeface="Wingdings" panose="05000000000000000000" pitchFamily="2" charset="2"/>
              <a:buChar char="Ø"/>
              <a:defRPr/>
            </a:pPr>
            <a:r>
              <a:rPr lang="el-GR" cap="none" dirty="0" smtClean="0">
                <a:latin typeface="Arial" panose="020B0604020202020204" pitchFamily="34" charset="0"/>
                <a:cs typeface="Arial" panose="020B0604020202020204" pitchFamily="34" charset="0"/>
              </a:rPr>
              <a:t>Ενημέρωση για την προστασία στο διαδίκτυο</a:t>
            </a:r>
          </a:p>
          <a:p>
            <a:pPr lvl="1">
              <a:buFont typeface="Wingdings" panose="05000000000000000000" pitchFamily="2" charset="2"/>
              <a:buChar char="Ø"/>
              <a:defRPr/>
            </a:pPr>
            <a:r>
              <a:rPr lang="el-GR" cap="none" dirty="0" smtClean="0">
                <a:latin typeface="Arial" panose="020B0604020202020204" pitchFamily="34" charset="0"/>
                <a:cs typeface="Arial" panose="020B0604020202020204" pitchFamily="34" charset="0"/>
              </a:rPr>
              <a:t>Παιχνίδι και συνομιλία με φίλους</a:t>
            </a:r>
            <a:endParaRPr lang="en-US" cap="none"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500"/>
                                        <p:tgtEl>
                                          <p:spTgt spid="5">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500"/>
                                        <p:tgtEl>
                                          <p:spTgt spid="5">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500"/>
                                        <p:tgtEl>
                                          <p:spTgt spid="5">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xEl>
                                              <p:pRg st="6" end="6"/>
                                            </p:txEl>
                                          </p:spTgt>
                                        </p:tgtEl>
                                        <p:attrNameLst>
                                          <p:attrName>style.visibility</p:attrName>
                                        </p:attrNameLst>
                                      </p:cBhvr>
                                      <p:to>
                                        <p:strVal val="visible"/>
                                      </p:to>
                                    </p:set>
                                    <p:animEffect transition="in" filter="fade">
                                      <p:cBhvr>
                                        <p:cTn id="3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600200"/>
            <a:ext cx="10396538" cy="1152525"/>
          </a:xfrm>
        </p:spPr>
        <p:txBody>
          <a:bodyPr>
            <a:normAutofit fontScale="90000"/>
          </a:bodyPr>
          <a:lstStyle/>
          <a:p>
            <a:pPr algn="ctr">
              <a:defRPr/>
            </a:pPr>
            <a:r>
              <a:rPr lang="el-GR" sz="2900" cap="none" dirty="0" smtClean="0"/>
              <a:t>Η αξιοποίηση των δυνατοτήτων του διαδικτύου για ενημέρωση, ψυχαγωγία, επικοινωνία, αναζήτηση και ανταλλαγή πληροφοριών προϋποθέτει: </a:t>
            </a:r>
            <a:endParaRPr lang="en-US" cap="none" dirty="0"/>
          </a:p>
        </p:txBody>
      </p:sp>
      <p:sp>
        <p:nvSpPr>
          <p:cNvPr id="3" name="Content Placeholder 2"/>
          <p:cNvSpPr>
            <a:spLocks noGrp="1"/>
          </p:cNvSpPr>
          <p:nvPr>
            <p:ph sz="quarter" idx="13"/>
          </p:nvPr>
        </p:nvSpPr>
        <p:spPr bwMode="auto">
          <a:xfrm>
            <a:off x="685800" y="2063750"/>
            <a:ext cx="10394950" cy="3311525"/>
          </a:xfrm>
        </p:spPr>
        <p:txBody>
          <a:bodyPr wrap="square" numCol="1" anchorCtr="0" compatLnSpc="1">
            <a:prstTxWarp prst="textNoShape">
              <a:avLst/>
            </a:prstTxWarp>
          </a:bodyPr>
          <a:lstStyle/>
          <a:p>
            <a:pPr>
              <a:buFont typeface="Wingdings" pitchFamily="2" charset="2"/>
              <a:buChar char="ü"/>
            </a:pPr>
            <a:r>
              <a:rPr lang="el-GR" b="1" cap="none" smtClean="0">
                <a:latin typeface="Arial" charset="0"/>
                <a:cs typeface="Arial" charset="0"/>
              </a:rPr>
              <a:t>Την ορθή χρήση του</a:t>
            </a:r>
          </a:p>
          <a:p>
            <a:pPr>
              <a:buFont typeface="Wingdings" pitchFamily="2" charset="2"/>
              <a:buChar char="ü"/>
            </a:pPr>
            <a:r>
              <a:rPr lang="el-GR" b="1" cap="none" smtClean="0">
                <a:latin typeface="Arial" charset="0"/>
                <a:cs typeface="Arial" charset="0"/>
              </a:rPr>
              <a:t>Τη δημιουργία ασφαλέστερων συνθηκών πλοήγησης</a:t>
            </a:r>
          </a:p>
          <a:p>
            <a:pPr>
              <a:buFont typeface="Wingdings" pitchFamily="2" charset="2"/>
              <a:buChar char="ü"/>
            </a:pPr>
            <a:r>
              <a:rPr lang="el-GR" b="1" cap="none" smtClean="0">
                <a:latin typeface="Arial" charset="0"/>
                <a:cs typeface="Arial" charset="0"/>
              </a:rPr>
              <a:t>Γνώση των κίνδυνων και ενημέρωση</a:t>
            </a:r>
          </a:p>
          <a:p>
            <a:pPr>
              <a:buFont typeface="Wingdings" pitchFamily="2" charset="2"/>
              <a:buChar char="ü"/>
            </a:pPr>
            <a:r>
              <a:rPr lang="el-GR" b="1" cap="none" smtClean="0">
                <a:latin typeface="Arial" charset="0"/>
                <a:cs typeface="Arial" charset="0"/>
              </a:rPr>
              <a:t>Λήψη μέτρων προστασίας κατά την πλοήγηση</a:t>
            </a:r>
            <a:endParaRPr lang="en-US" b="1" cap="none" smtClean="0">
              <a:latin typeface="Arial" charset="0"/>
              <a:cs typeface="Arial" charset="0"/>
            </a:endParaRPr>
          </a:p>
        </p:txBody>
      </p:sp>
      <p:sp>
        <p:nvSpPr>
          <p:cNvPr id="4" name="Title 3"/>
          <p:cNvSpPr txBox="1">
            <a:spLocks/>
          </p:cNvSpPr>
          <p:nvPr/>
        </p:nvSpPr>
        <p:spPr bwMode="auto">
          <a:xfrm>
            <a:off x="838200" y="304800"/>
            <a:ext cx="10396538" cy="1152525"/>
          </a:xfrm>
          <a:prstGeom prst="rect">
            <a:avLst/>
          </a:prstGeom>
          <a:noFill/>
          <a:ln w="9525">
            <a:noFill/>
            <a:miter lim="800000"/>
            <a:headEnd/>
            <a:tailEnd/>
          </a:ln>
        </p:spPr>
        <p:txBody>
          <a:bodyPr anchor="ctr"/>
          <a:lstStyle/>
          <a:p>
            <a:pPr>
              <a:lnSpc>
                <a:spcPct val="90000"/>
              </a:lnSpc>
            </a:pPr>
            <a:r>
              <a:rPr lang="el-GR" sz="4400">
                <a:solidFill>
                  <a:schemeClr val="accent1"/>
                </a:solidFill>
              </a:rPr>
              <a:t>Τι σημαίνει ασφάλεια στο διαδίκτυο </a:t>
            </a:r>
            <a:r>
              <a:rPr lang="el-GR" sz="4000">
                <a:solidFill>
                  <a:schemeClr val="accent1"/>
                </a:solidFill>
              </a:rPr>
              <a:t>(2/2)</a:t>
            </a:r>
            <a:endParaRPr lang="en-US" sz="4000">
              <a:solidFill>
                <a:schemeClr val="accent1"/>
              </a:solidFil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10394950" cy="3194050"/>
          </a:xfrm>
        </p:spPr>
        <p:txBody>
          <a:bodyPr/>
          <a:lstStyle/>
          <a:p>
            <a:pPr eaLnBrk="1" fontAlgn="auto" hangingPunct="1">
              <a:spcAft>
                <a:spcPts val="0"/>
              </a:spcAft>
              <a:defRPr/>
            </a:pPr>
            <a:r>
              <a:rPr lang="el-GR" dirty="0" smtClean="0"/>
              <a:t>3. ΠΟΙΟΥΣ ΑΦΟΡΑ Η ΑΣΦΑΛΕΙΑ ΣΤΟ ΔΙΑΔΙΚΤΥΟ</a:t>
            </a:r>
            <a:endParaRPr dirty="0"/>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bwMode="auto">
          <a:xfrm>
            <a:off x="685800" y="685800"/>
            <a:ext cx="10396538" cy="1158875"/>
          </a:xfrm>
        </p:spPr>
        <p:txBody>
          <a:bodyPr wrap="square" numCol="1" anchorCtr="0" compatLnSpc="1">
            <a:prstTxWarp prst="textNoShape">
              <a:avLst/>
            </a:prstTxWarp>
            <a:normAutofit fontScale="90000"/>
          </a:bodyPr>
          <a:lstStyle/>
          <a:p>
            <a:pPr eaLnBrk="1" hangingPunct="1">
              <a:defRPr/>
            </a:pPr>
            <a:r>
              <a:rPr lang="el-GR" sz="4300" cap="none" smtClean="0"/>
              <a:t>Αποτύπωση απόψεων/στάσεων/εμπειριών για την ασφάλεια στο διαδίκτυο</a:t>
            </a:r>
          </a:p>
        </p:txBody>
      </p:sp>
      <p:pic>
        <p:nvPicPr>
          <p:cNvPr id="7" name="Picture 7" descr="Children-Internet"/>
          <p:cNvPicPr>
            <a:picLocks noChangeAspect="1" noChangeArrowheads="1"/>
          </p:cNvPicPr>
          <p:nvPr/>
        </p:nvPicPr>
        <p:blipFill>
          <a:blip r:embed="rId2">
            <a:extLst/>
          </a:blip>
          <a:srcRect/>
          <a:stretch>
            <a:fillRect/>
          </a:stretch>
        </p:blipFill>
        <p:spPr bwMode="auto">
          <a:xfrm>
            <a:off x="629707" y="2286000"/>
            <a:ext cx="2468005" cy="231273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8" name="Picture 9" descr="ANd9GcT8KN3qn7d2SugtV2zT37P_n_ysKJVxUPOK91QSMCOmTKLPuF9u8w"/>
          <p:cNvPicPr>
            <a:picLocks noChangeAspect="1" noChangeArrowheads="1"/>
          </p:cNvPicPr>
          <p:nvPr/>
        </p:nvPicPr>
        <p:blipFill>
          <a:blip r:embed="rId3">
            <a:extLst/>
          </a:blip>
          <a:srcRect/>
          <a:stretch>
            <a:fillRect/>
          </a:stretch>
        </p:blipFill>
        <p:spPr bwMode="auto">
          <a:xfrm>
            <a:off x="3505200" y="2286000"/>
            <a:ext cx="3491572" cy="231681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35844" name="Picture 13">
            <a:hlinkClick r:id="rId4"/>
          </p:cNvPr>
          <p:cNvPicPr>
            <a:picLocks noChangeAspect="1" noChangeArrowheads="1"/>
          </p:cNvPicPr>
          <p:nvPr/>
        </p:nvPicPr>
        <p:blipFill>
          <a:blip r:embed="rId5"/>
          <a:srcRect/>
          <a:stretch>
            <a:fillRect/>
          </a:stretch>
        </p:blipFill>
        <p:spPr bwMode="auto">
          <a:xfrm>
            <a:off x="4945063" y="5172075"/>
            <a:ext cx="388937" cy="384175"/>
          </a:xfrm>
          <a:prstGeom prst="rect">
            <a:avLst/>
          </a:prstGeom>
          <a:noFill/>
          <a:ln w="9525">
            <a:noFill/>
            <a:miter lim="800000"/>
            <a:headEnd/>
            <a:tailEnd/>
          </a:ln>
        </p:spPr>
      </p:pic>
      <p:pic>
        <p:nvPicPr>
          <p:cNvPr id="86019" name="Picture 3" descr="http://myaka.com/images/news/800851913.jpg"/>
          <p:cNvPicPr>
            <a:picLocks noChangeAspect="1" noChangeArrowheads="1"/>
          </p:cNvPicPr>
          <p:nvPr/>
        </p:nvPicPr>
        <p:blipFill>
          <a:blip r:embed="rId6">
            <a:extLst/>
          </a:blip>
          <a:srcRect/>
          <a:stretch>
            <a:fillRect/>
          </a:stretch>
        </p:blipFill>
        <p:spPr bwMode="auto">
          <a:xfrm>
            <a:off x="7404260" y="2209799"/>
            <a:ext cx="3492340" cy="232822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a:hlinkClick r:id="" action="ppaction://media"/>
          </p:cNvPr>
          <p:cNvPicPr>
            <a:picLocks noRot="1" noChangeAspect="1"/>
          </p:cNvPicPr>
          <p:nvPr>
            <a:videoFile r:link="rId1"/>
          </p:nvPr>
        </p:nvPicPr>
        <p:blipFill>
          <a:blip r:embed="rId3"/>
          <a:srcRect/>
          <a:stretch>
            <a:fillRect/>
          </a:stretch>
        </p:blipFill>
        <p:spPr bwMode="auto">
          <a:xfrm>
            <a:off x="2438400" y="381000"/>
            <a:ext cx="6705600" cy="5364163"/>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7" descr="Children-Internet"/>
          <p:cNvPicPr>
            <a:picLocks noChangeAspect="1" noChangeArrowheads="1"/>
          </p:cNvPicPr>
          <p:nvPr/>
        </p:nvPicPr>
        <p:blipFill>
          <a:blip r:embed="rId2">
            <a:extLst/>
          </a:blip>
          <a:srcRect/>
          <a:stretch>
            <a:fillRect/>
          </a:stretch>
        </p:blipFill>
        <p:spPr bwMode="auto">
          <a:xfrm>
            <a:off x="762000" y="430467"/>
            <a:ext cx="2468005" cy="231273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2" name="Title 1"/>
          <p:cNvSpPr>
            <a:spLocks noGrp="1"/>
          </p:cNvSpPr>
          <p:nvPr>
            <p:ph type="title"/>
          </p:nvPr>
        </p:nvSpPr>
        <p:spPr bwMode="auto">
          <a:xfrm>
            <a:off x="4038600" y="882650"/>
            <a:ext cx="6738938" cy="1157288"/>
          </a:xfrm>
        </p:spPr>
        <p:txBody>
          <a:bodyPr wrap="square" numCol="1" anchorCtr="0" compatLnSpc="1">
            <a:prstTxWarp prst="textNoShape">
              <a:avLst/>
            </a:prstTxWarp>
            <a:normAutofit fontScale="90000"/>
          </a:bodyPr>
          <a:lstStyle/>
          <a:p>
            <a:pPr eaLnBrk="1" hangingPunct="1">
              <a:defRPr/>
            </a:pPr>
            <a:r>
              <a:rPr lang="el-GR" sz="4300" cap="none" smtClean="0"/>
              <a:t>Τα παιδιά για την ασφάλεια στο διαδίκτυο</a:t>
            </a:r>
          </a:p>
        </p:txBody>
      </p:sp>
      <p:sp>
        <p:nvSpPr>
          <p:cNvPr id="6" name="Content Placeholder 4"/>
          <p:cNvSpPr>
            <a:spLocks noGrp="1"/>
          </p:cNvSpPr>
          <p:nvPr>
            <p:ph idx="4294967295"/>
          </p:nvPr>
        </p:nvSpPr>
        <p:spPr bwMode="auto">
          <a:xfrm>
            <a:off x="762000" y="2895600"/>
            <a:ext cx="10015538" cy="2514600"/>
          </a:xfrm>
          <a:noFill/>
        </p:spPr>
        <p:txBody>
          <a:bodyPr wrap="square" numCol="1" anchorCtr="0" compatLnSpc="1">
            <a:prstTxWarp prst="textNoShape">
              <a:avLst/>
            </a:prstTxWarp>
          </a:bodyPr>
          <a:lstStyle/>
          <a:p>
            <a:pPr eaLnBrk="1" hangingPunct="1">
              <a:lnSpc>
                <a:spcPct val="90000"/>
              </a:lnSpc>
            </a:pPr>
            <a:r>
              <a:rPr lang="el-GR" sz="1800" b="1" cap="none" smtClean="0">
                <a:latin typeface="Arial" charset="0"/>
                <a:cs typeface="Arial" charset="0"/>
              </a:rPr>
              <a:t>Σύμφωνα με αποτελέσματα ερευνών, τα παιδιά:</a:t>
            </a:r>
          </a:p>
          <a:p>
            <a:pPr lvl="1" eaLnBrk="1" hangingPunct="1">
              <a:lnSpc>
                <a:spcPct val="90000"/>
              </a:lnSpc>
            </a:pPr>
            <a:r>
              <a:rPr lang="el-GR" sz="1600" cap="none" smtClean="0">
                <a:latin typeface="Arial" charset="0"/>
                <a:cs typeface="Arial" charset="0"/>
              </a:rPr>
              <a:t>Αισθάνονται ανασφάλεια στο διαδίκτυο</a:t>
            </a:r>
            <a:r>
              <a:rPr lang="en-US" sz="1600" cap="none" smtClean="0">
                <a:latin typeface="Arial" charset="0"/>
                <a:cs typeface="Arial" charset="0"/>
              </a:rPr>
              <a:t> (Ybarra, 2004, Mitchell et al., 2001)</a:t>
            </a:r>
            <a:endParaRPr lang="el-GR" sz="1600" cap="none" smtClean="0">
              <a:latin typeface="Arial" charset="0"/>
              <a:cs typeface="Arial" charset="0"/>
            </a:endParaRPr>
          </a:p>
          <a:p>
            <a:pPr lvl="1" eaLnBrk="1" hangingPunct="1">
              <a:lnSpc>
                <a:spcPct val="90000"/>
              </a:lnSpc>
            </a:pPr>
            <a:r>
              <a:rPr lang="el-GR" sz="1600" cap="none" smtClean="0">
                <a:latin typeface="Arial" charset="0"/>
                <a:cs typeface="Arial" charset="0"/>
              </a:rPr>
              <a:t>Είχαν εμπειρίες ανασφάλειας</a:t>
            </a:r>
            <a:r>
              <a:rPr lang="en-US" sz="1600" cap="none" smtClean="0">
                <a:latin typeface="Arial" charset="0"/>
                <a:cs typeface="Arial" charset="0"/>
              </a:rPr>
              <a:t> (Stahl &amp; Fritz, 2002)</a:t>
            </a:r>
          </a:p>
          <a:p>
            <a:pPr lvl="1" eaLnBrk="1" hangingPunct="1">
              <a:lnSpc>
                <a:spcPct val="90000"/>
              </a:lnSpc>
            </a:pPr>
            <a:r>
              <a:rPr lang="el-GR" sz="1600" cap="none" smtClean="0">
                <a:latin typeface="Arial" charset="0"/>
                <a:cs typeface="Arial" charset="0"/>
              </a:rPr>
              <a:t>Συζητούν με τους γονείς τους σχετικά με την ασφάλεια στο διαδίκτυο (</a:t>
            </a:r>
            <a:r>
              <a:rPr lang="en-US" sz="1600" cap="none" smtClean="0">
                <a:latin typeface="Arial" charset="0"/>
                <a:cs typeface="Arial" charset="0"/>
              </a:rPr>
              <a:t>Fleming et al., 2006)</a:t>
            </a:r>
            <a:endParaRPr lang="el-GR" sz="1600" cap="none" smtClean="0">
              <a:latin typeface="Arial" charset="0"/>
              <a:cs typeface="Arial" charset="0"/>
            </a:endParaRPr>
          </a:p>
          <a:p>
            <a:pPr lvl="1" eaLnBrk="1" hangingPunct="1">
              <a:lnSpc>
                <a:spcPct val="90000"/>
              </a:lnSpc>
            </a:pPr>
            <a:r>
              <a:rPr lang="el-GR" sz="1600" cap="none" smtClean="0">
                <a:latin typeface="Arial" charset="0"/>
                <a:cs typeface="Arial" charset="0"/>
              </a:rPr>
              <a:t>Στο Βέλγιο παρουσιάζεται υψηλό επίπεδο ανασφαλούς χρήσης (</a:t>
            </a:r>
            <a:r>
              <a:rPr lang="en-US" sz="1600" cap="none" smtClean="0">
                <a:latin typeface="Arial" charset="0"/>
                <a:cs typeface="Arial" charset="0"/>
              </a:rPr>
              <a:t>Valcke et al., 2007)</a:t>
            </a:r>
          </a:p>
          <a:p>
            <a:pPr lvl="1" eaLnBrk="1" hangingPunct="1">
              <a:lnSpc>
                <a:spcPct val="90000"/>
              </a:lnSpc>
            </a:pPr>
            <a:endParaRPr lang="en-US" sz="1600" b="1" cap="none" smtClean="0">
              <a:latin typeface="Arial" charset="0"/>
              <a:cs typeface="Arial" charset="0"/>
            </a:endParaRPr>
          </a:p>
          <a:p>
            <a:pPr eaLnBrk="1" hangingPunct="1">
              <a:lnSpc>
                <a:spcPct val="90000"/>
              </a:lnSpc>
            </a:pPr>
            <a:r>
              <a:rPr lang="el-GR" sz="1800" b="1" u="sng" cap="none" smtClean="0">
                <a:latin typeface="Arial" charset="0"/>
                <a:cs typeface="Arial" charset="0"/>
              </a:rPr>
              <a:t>Πρόταση</a:t>
            </a:r>
            <a:r>
              <a:rPr lang="el-GR" sz="1800" b="1" cap="none" smtClean="0">
                <a:latin typeface="Arial" charset="0"/>
                <a:cs typeface="Arial" charset="0"/>
              </a:rPr>
              <a:t>: Κατάλληλες στρατηγικές διαχείρισης</a:t>
            </a:r>
            <a:r>
              <a:rPr lang="en-US" sz="1800" b="1" cap="none" smtClean="0">
                <a:latin typeface="Arial" charset="0"/>
                <a:cs typeface="Arial" charset="0"/>
              </a:rPr>
              <a:t> </a:t>
            </a:r>
            <a:r>
              <a:rPr lang="el-GR" sz="1800" b="1" cap="none" smtClean="0">
                <a:latin typeface="Arial" charset="0"/>
                <a:cs typeface="Arial" charset="0"/>
              </a:rPr>
              <a:t>(</a:t>
            </a:r>
            <a:r>
              <a:rPr lang="en-US" sz="1800" b="1" cap="none" smtClean="0">
                <a:latin typeface="Arial" charset="0"/>
                <a:cs typeface="Arial" charset="0"/>
              </a:rPr>
              <a:t>Ey &amp; Cupit, 2011)</a:t>
            </a:r>
            <a:endParaRPr lang="el-GR" sz="1800" b="1" cap="none" smtClean="0">
              <a:latin typeface="Arial" charset="0"/>
              <a:cs typeface="Arial"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500"/>
                                        <p:tgtEl>
                                          <p:spTgt spid="6">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fade">
                                      <p:cBhvr>
                                        <p:cTn id="30" dur="500"/>
                                        <p:tgtEl>
                                          <p:spTgt spid="6">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500"/>
                                        <p:tgtEl>
                                          <p:spTgt spid="6">
                                            <p:txEl>
                                              <p:pRg st="4" end="4"/>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
                                            <p:txEl>
                                              <p:pRg st="6" end="6"/>
                                            </p:txEl>
                                          </p:spTgt>
                                        </p:tgtEl>
                                        <p:attrNameLst>
                                          <p:attrName>style.visibility</p:attrName>
                                        </p:attrNameLst>
                                      </p:cBhvr>
                                      <p:to>
                                        <p:strVal val="visible"/>
                                      </p:to>
                                    </p:set>
                                    <p:animEffect transition="in" filter="fade">
                                      <p:cBhvr>
                                        <p:cTn id="40"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a:xfrm>
            <a:off x="4038600" y="914400"/>
            <a:ext cx="6738938" cy="1157288"/>
          </a:xfrm>
        </p:spPr>
        <p:txBody>
          <a:bodyPr wrap="square" numCol="1" anchorCtr="0" compatLnSpc="1">
            <a:prstTxWarp prst="textNoShape">
              <a:avLst/>
            </a:prstTxWarp>
            <a:normAutofit fontScale="90000"/>
          </a:bodyPr>
          <a:lstStyle/>
          <a:p>
            <a:pPr eaLnBrk="1" hangingPunct="1">
              <a:defRPr/>
            </a:pPr>
            <a:r>
              <a:rPr lang="el-GR" sz="4300" cap="none" smtClean="0"/>
              <a:t>Οι γονείς για την ασφάλεια στο διαδίκτυο</a:t>
            </a:r>
          </a:p>
        </p:txBody>
      </p:sp>
      <p:pic>
        <p:nvPicPr>
          <p:cNvPr id="5" name="Picture 9" descr="ANd9GcT8KN3qn7d2SugtV2zT37P_n_ysKJVxUPOK91QSMCOmTKLPuF9u8w"/>
          <p:cNvPicPr>
            <a:picLocks noChangeAspect="1" noChangeArrowheads="1"/>
          </p:cNvPicPr>
          <p:nvPr/>
        </p:nvPicPr>
        <p:blipFill>
          <a:blip r:embed="rId2">
            <a:extLst/>
          </a:blip>
          <a:srcRect/>
          <a:stretch>
            <a:fillRect/>
          </a:stretch>
        </p:blipFill>
        <p:spPr bwMode="auto">
          <a:xfrm>
            <a:off x="304800" y="302756"/>
            <a:ext cx="3491572" cy="2316819"/>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6" name="Content Placeholder 4"/>
          <p:cNvSpPr>
            <a:spLocks noGrp="1"/>
          </p:cNvSpPr>
          <p:nvPr>
            <p:ph idx="4294967295"/>
          </p:nvPr>
        </p:nvSpPr>
        <p:spPr bwMode="auto">
          <a:xfrm>
            <a:off x="152400" y="2743200"/>
            <a:ext cx="6477000" cy="2514600"/>
          </a:xfrm>
          <a:noFill/>
        </p:spPr>
        <p:txBody>
          <a:bodyPr wrap="square" numCol="1" anchorCtr="0" compatLnSpc="1">
            <a:prstTxWarp prst="textNoShape">
              <a:avLst/>
            </a:prstTxWarp>
          </a:bodyPr>
          <a:lstStyle/>
          <a:p>
            <a:pPr eaLnBrk="1" hangingPunct="1">
              <a:lnSpc>
                <a:spcPct val="110000"/>
              </a:lnSpc>
            </a:pPr>
            <a:r>
              <a:rPr lang="el-GR" sz="1700" b="1" cap="none" smtClean="0">
                <a:latin typeface="Arial" charset="0"/>
                <a:cs typeface="Arial" charset="0"/>
              </a:rPr>
              <a:t>Σύμφωνα με αποτελέσματα ερευνών, οι γονείς:</a:t>
            </a:r>
          </a:p>
          <a:p>
            <a:pPr lvl="1" eaLnBrk="1" hangingPunct="1">
              <a:lnSpc>
                <a:spcPct val="110000"/>
              </a:lnSpc>
            </a:pPr>
            <a:r>
              <a:rPr lang="el-GR" sz="1500" cap="none" smtClean="0">
                <a:latin typeface="Arial" charset="0"/>
                <a:cs typeface="Arial" charset="0"/>
              </a:rPr>
              <a:t>Πιστεύουν ότι τα παιδιά τους επισκέπτονται ακατάλληλες ιστοσελίδες ή έχουν ριψοκίνδυνη συμπεριφορά (</a:t>
            </a:r>
            <a:r>
              <a:rPr lang="en-US" sz="1500" cap="none" smtClean="0">
                <a:latin typeface="Arial" charset="0"/>
                <a:cs typeface="Arial" charset="0"/>
              </a:rPr>
              <a:t>Liau, Khoo &amp; Ang </a:t>
            </a:r>
            <a:r>
              <a:rPr lang="el-GR" sz="1500" cap="none" smtClean="0">
                <a:latin typeface="Arial" charset="0"/>
                <a:cs typeface="Arial" charset="0"/>
              </a:rPr>
              <a:t>2008)</a:t>
            </a:r>
            <a:endParaRPr lang="en-US" sz="1500" cap="none" smtClean="0">
              <a:latin typeface="Arial" charset="0"/>
              <a:cs typeface="Arial" charset="0"/>
            </a:endParaRPr>
          </a:p>
          <a:p>
            <a:pPr lvl="1" eaLnBrk="1" hangingPunct="1">
              <a:lnSpc>
                <a:spcPct val="110000"/>
              </a:lnSpc>
            </a:pPr>
            <a:r>
              <a:rPr lang="el-GR" sz="1500" cap="none" smtClean="0">
                <a:latin typeface="Arial" charset="0"/>
                <a:cs typeface="Arial" charset="0"/>
              </a:rPr>
              <a:t>Δρουν διαμεσολαβητικά για να εξασφαλίσουν ασφάλεια στο διαδίκτυο για τα παιδιά τους </a:t>
            </a:r>
            <a:r>
              <a:rPr lang="en-US" sz="1500" cap="none" smtClean="0">
                <a:latin typeface="Arial" charset="0"/>
                <a:cs typeface="Arial" charset="0"/>
              </a:rPr>
              <a:t>(Youn, 2008)</a:t>
            </a:r>
            <a:endParaRPr lang="el-GR" sz="1500" cap="none" smtClean="0">
              <a:latin typeface="Arial" charset="0"/>
              <a:cs typeface="Arial" charset="0"/>
            </a:endParaRPr>
          </a:p>
          <a:p>
            <a:pPr lvl="1" eaLnBrk="1" hangingPunct="1">
              <a:lnSpc>
                <a:spcPct val="110000"/>
              </a:lnSpc>
            </a:pPr>
            <a:r>
              <a:rPr lang="el-GR" sz="1500" cap="none" smtClean="0">
                <a:latin typeface="Arial" charset="0"/>
                <a:cs typeface="Arial" charset="0"/>
              </a:rPr>
              <a:t>Υιοθετούν συνήθως ένα αυστηρό στυλ σχετικά με την ασφάλεια στο διαδίκτυο (</a:t>
            </a:r>
            <a:r>
              <a:rPr lang="en-US" sz="1500" cap="none" smtClean="0">
                <a:latin typeface="Arial" charset="0"/>
                <a:cs typeface="Arial" charset="0"/>
              </a:rPr>
              <a:t>Valcke et al., 2010)</a:t>
            </a:r>
          </a:p>
        </p:txBody>
      </p:sp>
      <p:pic>
        <p:nvPicPr>
          <p:cNvPr id="3" name="Picture 2">
            <a:hlinkClick r:id="rId3" action="ppaction://hlinkfile"/>
          </p:cNvPr>
          <p:cNvPicPr>
            <a:picLocks noChangeAspect="1"/>
          </p:cNvPicPr>
          <p:nvPr/>
        </p:nvPicPr>
        <p:blipFill>
          <a:blip r:embed="rId4"/>
          <a:stretch>
            <a:fillRect/>
          </a:stretch>
        </p:blipFill>
        <p:spPr>
          <a:xfrm>
            <a:off x="6668717" y="2613765"/>
            <a:ext cx="4718861" cy="27996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fade">
                                      <p:cBhvr>
                                        <p:cTn id="30" dur="500"/>
                                        <p:tgtEl>
                                          <p:spTgt spid="6">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a:xfrm>
            <a:off x="4343400" y="882650"/>
            <a:ext cx="6738938" cy="1157288"/>
          </a:xfrm>
        </p:spPr>
        <p:txBody>
          <a:bodyPr wrap="square" numCol="1" anchorCtr="0" compatLnSpc="1">
            <a:prstTxWarp prst="textNoShape">
              <a:avLst/>
            </a:prstTxWarp>
            <a:normAutofit fontScale="90000"/>
          </a:bodyPr>
          <a:lstStyle/>
          <a:p>
            <a:pPr eaLnBrk="1" hangingPunct="1">
              <a:defRPr/>
            </a:pPr>
            <a:r>
              <a:rPr lang="el-GR" sz="4300" cap="none" smtClean="0"/>
              <a:t>Οι</a:t>
            </a:r>
            <a:r>
              <a:rPr lang="en-US" sz="4300" cap="none" smtClean="0"/>
              <a:t> </a:t>
            </a:r>
            <a:r>
              <a:rPr lang="el-GR" sz="4300" cap="none" smtClean="0"/>
              <a:t>εκπαιδευτικοί</a:t>
            </a:r>
            <a:r>
              <a:rPr lang="en-US" sz="4300" cap="none" smtClean="0"/>
              <a:t> </a:t>
            </a:r>
            <a:r>
              <a:rPr lang="el-GR" sz="4300" cap="none" smtClean="0"/>
              <a:t>για την ασφάλεια στο διαδίκτυο</a:t>
            </a:r>
          </a:p>
        </p:txBody>
      </p:sp>
      <p:sp>
        <p:nvSpPr>
          <p:cNvPr id="6" name="Content Placeholder 4"/>
          <p:cNvSpPr>
            <a:spLocks noGrp="1"/>
          </p:cNvSpPr>
          <p:nvPr>
            <p:ph idx="4294967295"/>
          </p:nvPr>
        </p:nvSpPr>
        <p:spPr bwMode="auto">
          <a:xfrm>
            <a:off x="0" y="2819400"/>
            <a:ext cx="11658600" cy="2819400"/>
          </a:xfrm>
          <a:noFill/>
        </p:spPr>
        <p:txBody>
          <a:bodyPr wrap="square" numCol="1" anchorCtr="0" compatLnSpc="1">
            <a:prstTxWarp prst="textNoShape">
              <a:avLst/>
            </a:prstTxWarp>
          </a:bodyPr>
          <a:lstStyle/>
          <a:p>
            <a:pPr eaLnBrk="1" hangingPunct="1">
              <a:lnSpc>
                <a:spcPct val="90000"/>
              </a:lnSpc>
            </a:pPr>
            <a:r>
              <a:rPr lang="el-GR" sz="1600" b="1" cap="none" smtClean="0">
                <a:latin typeface="Arial" charset="0"/>
                <a:cs typeface="Arial" charset="0"/>
              </a:rPr>
              <a:t>Σύμφωνα με αποτελέσματα ερευνών:</a:t>
            </a:r>
          </a:p>
          <a:p>
            <a:pPr lvl="1" eaLnBrk="1" hangingPunct="1">
              <a:lnSpc>
                <a:spcPct val="90000"/>
              </a:lnSpc>
            </a:pPr>
            <a:r>
              <a:rPr lang="el-GR" sz="1400" cap="none" smtClean="0">
                <a:latin typeface="Arial" charset="0"/>
                <a:cs typeface="Arial" charset="0"/>
              </a:rPr>
              <a:t>Οι εκπαιδευτικοί δεν έχουν τις κατάλληλες δεξιότητες για να προωθήσουν την ενημέρωση για την ασφάλεια στο διαδίκτυο</a:t>
            </a:r>
          </a:p>
          <a:p>
            <a:pPr lvl="1" eaLnBrk="1" hangingPunct="1">
              <a:lnSpc>
                <a:spcPct val="90000"/>
              </a:lnSpc>
            </a:pPr>
            <a:r>
              <a:rPr lang="el-GR" sz="1400" cap="none" smtClean="0">
                <a:latin typeface="Arial" charset="0"/>
                <a:cs typeface="Arial" charset="0"/>
              </a:rPr>
              <a:t>Οι εκπαιδευτικοί που τείνουν να ενσωματώνουν νέες τεχνολογίες στη διδασκαλία τους είναι πιο αποτελεσματικοί στην προώθηση του ζητήματος της ασφάλειας του διαδικτύου </a:t>
            </a:r>
            <a:r>
              <a:rPr lang="en-US" sz="1400" cap="none" smtClean="0">
                <a:latin typeface="Arial" charset="0"/>
                <a:cs typeface="Arial" charset="0"/>
              </a:rPr>
              <a:t>(Anastasiades &amp; Vitalaki, 2011)</a:t>
            </a:r>
          </a:p>
          <a:p>
            <a:pPr lvl="1" eaLnBrk="1" hangingPunct="1">
              <a:lnSpc>
                <a:spcPct val="90000"/>
              </a:lnSpc>
            </a:pPr>
            <a:r>
              <a:rPr lang="el-GR" sz="1400" cap="none" smtClean="0">
                <a:latin typeface="Arial" charset="0"/>
                <a:cs typeface="Arial" charset="0"/>
              </a:rPr>
              <a:t>Οι εκπαιδευτικοί θεωρούν το διαδίκτυο επισφαλές (Δημητρακακης κ.α., 2011)</a:t>
            </a:r>
            <a:endParaRPr lang="en-US" sz="1400" cap="none" smtClean="0">
              <a:latin typeface="Arial" charset="0"/>
              <a:cs typeface="Arial" charset="0"/>
            </a:endParaRPr>
          </a:p>
          <a:p>
            <a:pPr eaLnBrk="1" hangingPunct="1">
              <a:lnSpc>
                <a:spcPct val="90000"/>
              </a:lnSpc>
            </a:pPr>
            <a:r>
              <a:rPr lang="el-GR" sz="1600" b="1" cap="none" smtClean="0">
                <a:latin typeface="Arial" charset="0"/>
                <a:cs typeface="Arial" charset="0"/>
              </a:rPr>
              <a:t>Ενημέρωση από τους εκπαιδευτικούς για την ασφάλεια στο διαδίκτυο στη σχολική τάξη</a:t>
            </a:r>
          </a:p>
          <a:p>
            <a:pPr lvl="1" eaLnBrk="1" hangingPunct="1">
              <a:lnSpc>
                <a:spcPct val="90000"/>
              </a:lnSpc>
            </a:pPr>
            <a:r>
              <a:rPr lang="el-GR" sz="1400" cap="none" smtClean="0">
                <a:latin typeface="Arial" charset="0"/>
                <a:cs typeface="Arial" charset="0"/>
              </a:rPr>
              <a:t>Κυρίως στα πλαίσια του αντικείμενου των νέων τεχνολογιών μέσω προγραμμάτων που αξιοποιούν το διαδίκτυο προάγοντας την ασφαλή χρήση του (</a:t>
            </a:r>
            <a:r>
              <a:rPr lang="en-US" sz="1400" cap="none" smtClean="0">
                <a:latin typeface="Arial" charset="0"/>
                <a:cs typeface="Arial" charset="0"/>
              </a:rPr>
              <a:t>Wishart, 2004)</a:t>
            </a:r>
            <a:r>
              <a:rPr lang="el-GR" sz="1400" cap="none" smtClean="0">
                <a:latin typeface="Arial" charset="0"/>
                <a:cs typeface="Arial" charset="0"/>
              </a:rPr>
              <a:t>. </a:t>
            </a:r>
          </a:p>
          <a:p>
            <a:pPr eaLnBrk="1" hangingPunct="1">
              <a:lnSpc>
                <a:spcPct val="90000"/>
              </a:lnSpc>
            </a:pPr>
            <a:r>
              <a:rPr lang="el-GR" sz="1600" b="1" cap="none" smtClean="0">
                <a:latin typeface="Arial" charset="0"/>
                <a:cs typeface="Arial" charset="0"/>
              </a:rPr>
              <a:t>Ανάγκη για επιμόρφωση εκπαιδευτικών που μπορεί συμβάλλει θετικά (</a:t>
            </a:r>
            <a:r>
              <a:rPr lang="en-US" sz="1600" b="1" cap="none" smtClean="0">
                <a:latin typeface="Arial" charset="0"/>
                <a:cs typeface="Arial" charset="0"/>
              </a:rPr>
              <a:t>Chou &amp; Peng, 2011)</a:t>
            </a:r>
            <a:endParaRPr lang="el-GR" sz="1600" b="1" cap="none" smtClean="0">
              <a:latin typeface="Arial" charset="0"/>
              <a:cs typeface="Arial" charset="0"/>
            </a:endParaRPr>
          </a:p>
          <a:p>
            <a:pPr lvl="1" eaLnBrk="1" hangingPunct="1">
              <a:lnSpc>
                <a:spcPct val="90000"/>
              </a:lnSpc>
            </a:pPr>
            <a:endParaRPr lang="en-US" sz="1600" b="1" cap="none" smtClean="0">
              <a:latin typeface="Arial" charset="0"/>
              <a:cs typeface="Arial" charset="0"/>
            </a:endParaRPr>
          </a:p>
        </p:txBody>
      </p:sp>
      <p:pic>
        <p:nvPicPr>
          <p:cNvPr id="87042" name="Picture 2" descr="http://myaka.com/images/news/800851913.jpg"/>
          <p:cNvPicPr>
            <a:picLocks noChangeAspect="1" noChangeArrowheads="1"/>
          </p:cNvPicPr>
          <p:nvPr/>
        </p:nvPicPr>
        <p:blipFill>
          <a:blip r:embed="rId2">
            <a:extLst/>
          </a:blip>
          <a:srcRect/>
          <a:stretch>
            <a:fillRect/>
          </a:stretch>
        </p:blipFill>
        <p:spPr bwMode="auto">
          <a:xfrm>
            <a:off x="304800" y="269081"/>
            <a:ext cx="3576637" cy="238442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fade">
                                      <p:cBhvr>
                                        <p:cTn id="32" dur="500"/>
                                        <p:tgtEl>
                                          <p:spTgt spid="6">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fade">
                                      <p:cBhvr>
                                        <p:cTn id="37" dur="500"/>
                                        <p:tgtEl>
                                          <p:spTgt spid="6">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fade">
                                      <p:cBhvr>
                                        <p:cTn id="42"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9" name="Title 1"/>
          <p:cNvSpPr>
            <a:spLocks noGrp="1"/>
          </p:cNvSpPr>
          <p:nvPr>
            <p:ph type="title"/>
          </p:nvPr>
        </p:nvSpPr>
        <p:spPr bwMode="auto"/>
        <p:txBody>
          <a:bodyPr wrap="square" numCol="1" anchorCtr="0" compatLnSpc="1">
            <a:prstTxWarp prst="textNoShape">
              <a:avLst/>
            </a:prstTxWarp>
          </a:bodyPr>
          <a:lstStyle/>
          <a:p>
            <a:pPr eaLnBrk="1" hangingPunct="1"/>
            <a:r>
              <a:rPr lang="el-GR" sz="2800" cap="none" smtClean="0"/>
              <a:t>Έχετε τα κατάλληλα εφόδια για να προωθήσετε συμπεριφορές ασφάλειας στο διαδίκτυο μέσα στη σχολική τάξη;</a:t>
            </a:r>
            <a:endParaRPr lang="en-US" sz="2800" cap="none" smtClean="0"/>
          </a:p>
        </p:txBody>
      </p:sp>
      <p:graphicFrame>
        <p:nvGraphicFramePr>
          <p:cNvPr id="20483" name="Object 6"/>
          <p:cNvGraphicFramePr>
            <a:graphicFrameLocks noGrp="1"/>
          </p:cNvGraphicFramePr>
          <p:nvPr>
            <p:ph sz="quarter" idx="13"/>
          </p:nvPr>
        </p:nvGraphicFramePr>
        <p:xfrm>
          <a:off x="1177925" y="2012950"/>
          <a:ext cx="9410700" cy="3413125"/>
        </p:xfrm>
        <a:graphic>
          <a:graphicData uri="http://schemas.openxmlformats.org/presentationml/2006/ole">
            <mc:AlternateContent xmlns:mc="http://schemas.openxmlformats.org/markup-compatibility/2006">
              <mc:Choice xmlns:v="urn:schemas-microsoft-com:vml" Requires="v">
                <p:oleObj spid="_x0000_s85000" name="Worksheet" r:id="rId3" imgW="9401167" imgH="3409830" progId="Excel.Sheet.8">
                  <p:embed/>
                </p:oleObj>
              </mc:Choice>
              <mc:Fallback>
                <p:oleObj name="Worksheet" r:id="rId3" imgW="9401167" imgH="3409830" progId="Excel.Sheet.8">
                  <p:embed/>
                  <p:pic>
                    <p:nvPicPr>
                      <p:cNvPr id="0" name="Picture 6"/>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7925" y="2012950"/>
                        <a:ext cx="9410700" cy="3413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fade">
                                      <p:cBhvr>
                                        <p:cTn id="7" dur="5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48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3"/>
          <p:cNvSpPr>
            <a:spLocks noGrp="1"/>
          </p:cNvSpPr>
          <p:nvPr>
            <p:ph type="title"/>
          </p:nvPr>
        </p:nvSpPr>
        <p:spPr bwMode="auto"/>
        <p:txBody>
          <a:bodyPr wrap="square" numCol="1" anchorCtr="0" compatLnSpc="1">
            <a:prstTxWarp prst="textNoShape">
              <a:avLst/>
            </a:prstTxWarp>
          </a:bodyPr>
          <a:lstStyle/>
          <a:p>
            <a:pPr eaLnBrk="1" hangingPunct="1"/>
            <a:r>
              <a:rPr lang="el-GR" cap="none" smtClean="0"/>
              <a:t>Επιμέλεια παρουσίασης</a:t>
            </a:r>
            <a:endParaRPr lang="en-US" cap="none" smtClean="0"/>
          </a:p>
        </p:txBody>
      </p:sp>
      <p:sp>
        <p:nvSpPr>
          <p:cNvPr id="23554" name="Content Placeholder 4"/>
          <p:cNvSpPr>
            <a:spLocks noGrp="1"/>
          </p:cNvSpPr>
          <p:nvPr>
            <p:ph sz="quarter" idx="13"/>
          </p:nvPr>
        </p:nvSpPr>
        <p:spPr bwMode="auto">
          <a:xfrm>
            <a:off x="685800" y="2063750"/>
            <a:ext cx="10394950" cy="3311525"/>
          </a:xfrm>
        </p:spPr>
        <p:txBody>
          <a:bodyPr wrap="square" numCol="1" anchorCtr="0" compatLnSpc="1">
            <a:prstTxWarp prst="textNoShape">
              <a:avLst/>
            </a:prstTxWarp>
          </a:bodyPr>
          <a:lstStyle/>
          <a:p>
            <a:pPr eaLnBrk="1" hangingPunct="1">
              <a:lnSpc>
                <a:spcPct val="100000"/>
              </a:lnSpc>
            </a:pPr>
            <a:r>
              <a:rPr lang="el-GR" sz="1600" b="1" cap="none" smtClean="0">
                <a:latin typeface="Arial" charset="0"/>
                <a:cs typeface="Arial" charset="0"/>
              </a:rPr>
              <a:t>Αγγελάκη Σταματίνα…………………….. 	Α.Μ.: 212321 </a:t>
            </a:r>
          </a:p>
          <a:p>
            <a:pPr eaLnBrk="1" hangingPunct="1">
              <a:lnSpc>
                <a:spcPct val="100000"/>
              </a:lnSpc>
            </a:pPr>
            <a:r>
              <a:rPr lang="el-GR" sz="1600" b="1" cap="none" smtClean="0">
                <a:latin typeface="Arial" charset="0"/>
                <a:cs typeface="Arial" charset="0"/>
              </a:rPr>
              <a:t>Δερβίση Κατερίνα………………………….	Α.Μ.: 212326</a:t>
            </a:r>
          </a:p>
          <a:p>
            <a:pPr eaLnBrk="1" hangingPunct="1">
              <a:lnSpc>
                <a:spcPct val="100000"/>
              </a:lnSpc>
            </a:pPr>
            <a:r>
              <a:rPr lang="el-GR" sz="1600" b="1" cap="none" smtClean="0">
                <a:latin typeface="Arial" charset="0"/>
                <a:cs typeface="Arial" charset="0"/>
              </a:rPr>
              <a:t>Λαθούρης Δημήτριος…………………….. 	Α.Μ.: 212336 </a:t>
            </a:r>
          </a:p>
          <a:p>
            <a:pPr eaLnBrk="1" hangingPunct="1">
              <a:lnSpc>
                <a:spcPct val="100000"/>
              </a:lnSpc>
            </a:pPr>
            <a:r>
              <a:rPr lang="el-GR" sz="1600" b="1" cap="none" smtClean="0">
                <a:latin typeface="Arial" charset="0"/>
                <a:cs typeface="Arial" charset="0"/>
              </a:rPr>
              <a:t>Παπαγεωργίου Κωνσταντίνος………… 	Α.Μ.: 211340 </a:t>
            </a:r>
          </a:p>
          <a:p>
            <a:pPr eaLnBrk="1" hangingPunct="1">
              <a:lnSpc>
                <a:spcPct val="100000"/>
              </a:lnSpc>
            </a:pPr>
            <a:r>
              <a:rPr lang="el-GR" sz="1600" b="1" cap="none" smtClean="0">
                <a:latin typeface="Arial" charset="0"/>
                <a:cs typeface="Arial" charset="0"/>
              </a:rPr>
              <a:t>Πορετσάνου Ιωάννα……………………… 	Α.Μ.: 212346 </a:t>
            </a:r>
          </a:p>
          <a:p>
            <a:pPr eaLnBrk="1" hangingPunct="1">
              <a:lnSpc>
                <a:spcPct val="100000"/>
              </a:lnSpc>
            </a:pPr>
            <a:r>
              <a:rPr lang="el-GR" sz="1600" b="1" cap="none" smtClean="0">
                <a:latin typeface="Arial" charset="0"/>
                <a:cs typeface="Arial" charset="0"/>
              </a:rPr>
              <a:t>Τζιάσιου Ελένη………………………………. 	Α.Μ.: 212349 </a:t>
            </a:r>
          </a:p>
          <a:p>
            <a:pPr eaLnBrk="1" hangingPunct="1">
              <a:lnSpc>
                <a:spcPct val="100000"/>
              </a:lnSpc>
            </a:pPr>
            <a:r>
              <a:rPr lang="el-GR" sz="1600" b="1" cap="none" smtClean="0">
                <a:latin typeface="Arial" charset="0"/>
                <a:cs typeface="Arial" charset="0"/>
              </a:rPr>
              <a:t>Τσεσμελή Γεωργία…………………………. 	Α.Μ.: 212351 </a:t>
            </a:r>
          </a:p>
          <a:p>
            <a:pPr eaLnBrk="1" hangingPunct="1">
              <a:lnSpc>
                <a:spcPct val="100000"/>
              </a:lnSpc>
            </a:pPr>
            <a:r>
              <a:rPr lang="el-GR" sz="1600" b="1" cap="none" smtClean="0">
                <a:latin typeface="Arial" charset="0"/>
                <a:cs typeface="Arial" charset="0"/>
              </a:rPr>
              <a:t>Τσολακίδου Ευθυμία……………………… 	Α.Μ.: 212352 </a:t>
            </a:r>
          </a:p>
          <a:p>
            <a:pPr eaLnBrk="1" hangingPunct="1">
              <a:lnSpc>
                <a:spcPct val="100000"/>
              </a:lnSpc>
            </a:pPr>
            <a:r>
              <a:rPr lang="el-GR" sz="1600" b="1" cap="none" smtClean="0">
                <a:latin typeface="Arial" charset="0"/>
                <a:cs typeface="Arial" charset="0"/>
              </a:rPr>
              <a:t>Χατζηγεωργίου Δέσποινα………………..	Α.Μ.: 212353</a:t>
            </a:r>
            <a:endParaRPr lang="en-US" sz="1600" cap="none" smtClean="0">
              <a:latin typeface="Arial" charset="0"/>
              <a:cs typeface="Arial" charset="0"/>
            </a:endParaRPr>
          </a:p>
        </p:txBody>
      </p:sp>
      <p:pic>
        <p:nvPicPr>
          <p:cNvPr id="6" name="Picture 5"/>
          <p:cNvPicPr>
            <a:picLocks noChangeAspect="1"/>
          </p:cNvPicPr>
          <p:nvPr/>
        </p:nvPicPr>
        <p:blipFill>
          <a:blip r:embed="rId2">
            <a:extLst/>
          </a:blip>
          <a:stretch>
            <a:fillRect/>
          </a:stretch>
        </p:blipFill>
        <p:spPr>
          <a:xfrm rot="20608892">
            <a:off x="7400090" y="2190935"/>
            <a:ext cx="3459903" cy="22981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10394950" cy="3194050"/>
          </a:xfrm>
        </p:spPr>
        <p:txBody>
          <a:bodyPr/>
          <a:lstStyle/>
          <a:p>
            <a:pPr eaLnBrk="1" fontAlgn="auto" hangingPunct="1">
              <a:spcAft>
                <a:spcPts val="0"/>
              </a:spcAft>
              <a:defRPr/>
            </a:pPr>
            <a:r>
              <a:rPr lang="el-GR" dirty="0" smtClean="0"/>
              <a:t>4. ΚΙΝΔΥΝΟΙ ΣΤΟ ΔΙΑΔΙΚΤΥΟ</a:t>
            </a:r>
            <a:endParaRPr dirty="0"/>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bwMode="auto">
          <a:xfrm>
            <a:off x="685800" y="457200"/>
            <a:ext cx="10396538" cy="1381125"/>
          </a:xfrm>
        </p:spPr>
        <p:txBody>
          <a:bodyPr wrap="square" numCol="1" anchorCtr="0" compatLnSpc="1">
            <a:prstTxWarp prst="textNoShape">
              <a:avLst/>
            </a:prstTxWarp>
            <a:normAutofit fontScale="90000"/>
          </a:bodyPr>
          <a:lstStyle/>
          <a:p>
            <a:pPr eaLnBrk="1" hangingPunct="1">
              <a:defRPr/>
            </a:pPr>
            <a:r>
              <a:rPr lang="el-GR" sz="4900" cap="none" smtClean="0"/>
              <a:t>Κίνδυνοι κατά την ηλεκτρονική αλληλογραφία</a:t>
            </a:r>
            <a:endParaRPr lang="en-US" sz="4900" cap="none" smtClean="0"/>
          </a:p>
        </p:txBody>
      </p:sp>
      <p:sp>
        <p:nvSpPr>
          <p:cNvPr id="5" name="Content Placeholder 4"/>
          <p:cNvSpPr>
            <a:spLocks noGrp="1"/>
          </p:cNvSpPr>
          <p:nvPr>
            <p:ph sz="quarter" idx="13"/>
          </p:nvPr>
        </p:nvSpPr>
        <p:spPr bwMode="auto">
          <a:xfrm>
            <a:off x="685800" y="2063750"/>
            <a:ext cx="6400800" cy="3311525"/>
          </a:xfrm>
        </p:spPr>
        <p:txBody>
          <a:bodyPr wrap="square" numCol="1" anchorCtr="0" compatLnSpc="1">
            <a:prstTxWarp prst="textNoShape">
              <a:avLst/>
            </a:prstTxWarp>
          </a:bodyPr>
          <a:lstStyle/>
          <a:p>
            <a:pPr eaLnBrk="1" hangingPunct="1"/>
            <a:r>
              <a:rPr lang="el-GR" sz="1900" b="1" cap="none" smtClean="0">
                <a:latin typeface="Arial" charset="0"/>
                <a:cs typeface="Arial" charset="0"/>
              </a:rPr>
              <a:t>Κακόβουλα λογισμικά (</a:t>
            </a:r>
            <a:r>
              <a:rPr lang="en-US" sz="1900" b="1" cap="none" smtClean="0">
                <a:latin typeface="Arial" charset="0"/>
                <a:cs typeface="Arial" charset="0"/>
              </a:rPr>
              <a:t>Malware)</a:t>
            </a:r>
          </a:p>
          <a:p>
            <a:pPr marL="457200" lvl="1" indent="0" eaLnBrk="1" hangingPunct="1">
              <a:buFont typeface="Arial" charset="0"/>
              <a:buNone/>
            </a:pPr>
            <a:r>
              <a:rPr lang="el-GR" sz="1700" cap="none" smtClean="0">
                <a:latin typeface="Arial" charset="0"/>
                <a:cs typeface="Arial" charset="0"/>
              </a:rPr>
              <a:t>«</a:t>
            </a:r>
            <a:r>
              <a:rPr lang="en-US" sz="1700" cap="none" smtClean="0">
                <a:latin typeface="Arial" charset="0"/>
                <a:cs typeface="Arial" charset="0"/>
              </a:rPr>
              <a:t>malware</a:t>
            </a:r>
            <a:r>
              <a:rPr lang="el-GR" sz="1700" cap="none" smtClean="0">
                <a:latin typeface="Arial" charset="0"/>
                <a:cs typeface="Arial" charset="0"/>
              </a:rPr>
              <a:t>» = </a:t>
            </a:r>
            <a:r>
              <a:rPr lang="en-US" sz="1700" cap="none" smtClean="0">
                <a:latin typeface="Arial" charset="0"/>
                <a:cs typeface="Arial" charset="0"/>
              </a:rPr>
              <a:t>malicious + software</a:t>
            </a:r>
          </a:p>
          <a:p>
            <a:pPr marL="457200" lvl="1" indent="0" eaLnBrk="1" hangingPunct="1">
              <a:buFont typeface="Arial" charset="0"/>
              <a:buNone/>
            </a:pPr>
            <a:r>
              <a:rPr lang="el-GR" sz="1700" cap="none" smtClean="0">
                <a:latin typeface="Arial" charset="0"/>
                <a:cs typeface="Arial" charset="0"/>
              </a:rPr>
              <a:t>Λογισμικά που εγκαθίστανται στον υπολογιστή και εκτελούν ανεπιθύμητες εργασίες, συχνά προς όφελος κάποιου τρίτου</a:t>
            </a:r>
            <a:r>
              <a:rPr lang="en-US" sz="1700" cap="none" smtClean="0">
                <a:latin typeface="Arial" charset="0"/>
                <a:cs typeface="Arial" charset="0"/>
              </a:rPr>
              <a:t>.</a:t>
            </a:r>
            <a:r>
              <a:rPr lang="el-GR" sz="1700" cap="none" smtClean="0">
                <a:latin typeface="Arial" charset="0"/>
                <a:cs typeface="Arial" charset="0"/>
              </a:rPr>
              <a:t> (</a:t>
            </a:r>
            <a:r>
              <a:rPr lang="en-US" sz="1700" cap="none" smtClean="0">
                <a:latin typeface="Arial" charset="0"/>
                <a:cs typeface="Arial" charset="0"/>
                <a:hlinkClick r:id="rId2"/>
              </a:rPr>
              <a:t>http://ist.mit.edu</a:t>
            </a:r>
            <a:r>
              <a:rPr lang="en-US" sz="1700" cap="none" smtClean="0">
                <a:latin typeface="Arial" charset="0"/>
                <a:cs typeface="Arial" charset="0"/>
              </a:rPr>
              <a:t>)</a:t>
            </a:r>
          </a:p>
          <a:p>
            <a:pPr eaLnBrk="1" hangingPunct="1">
              <a:buFont typeface="Wingdings" pitchFamily="2" charset="2"/>
              <a:buChar char="v"/>
            </a:pPr>
            <a:r>
              <a:rPr lang="el-GR" sz="1900" b="1" cap="none" smtClean="0">
                <a:latin typeface="Arial" charset="0"/>
                <a:cs typeface="Arial" charset="0"/>
              </a:rPr>
              <a:t>Ιοί </a:t>
            </a:r>
            <a:r>
              <a:rPr lang="en-US" sz="1900" b="1" cap="none" smtClean="0">
                <a:latin typeface="Arial" charset="0"/>
                <a:cs typeface="Arial" charset="0"/>
              </a:rPr>
              <a:t>(Viruses)</a:t>
            </a:r>
          </a:p>
          <a:p>
            <a:pPr eaLnBrk="1" hangingPunct="1">
              <a:buFont typeface="Wingdings" pitchFamily="2" charset="2"/>
              <a:buChar char="v"/>
            </a:pPr>
            <a:r>
              <a:rPr lang="el-GR" sz="1900" b="1" cap="none" smtClean="0">
                <a:latin typeface="Arial" charset="0"/>
                <a:cs typeface="Arial" charset="0"/>
              </a:rPr>
              <a:t>Δούρειοι ίπποι </a:t>
            </a:r>
            <a:r>
              <a:rPr lang="en-US" sz="1900" b="1" cap="none" smtClean="0">
                <a:latin typeface="Arial" charset="0"/>
                <a:cs typeface="Arial" charset="0"/>
              </a:rPr>
              <a:t> (Trojan horses)</a:t>
            </a:r>
          </a:p>
          <a:p>
            <a:pPr eaLnBrk="1" hangingPunct="1">
              <a:buFont typeface="Wingdings" pitchFamily="2" charset="2"/>
              <a:buChar char="v"/>
            </a:pPr>
            <a:r>
              <a:rPr lang="el-GR" sz="1900" b="1" cap="none" smtClean="0">
                <a:latin typeface="Arial" charset="0"/>
                <a:cs typeface="Arial" charset="0"/>
              </a:rPr>
              <a:t>Σκουλήκια </a:t>
            </a:r>
            <a:r>
              <a:rPr lang="en-US" sz="1900" b="1" cap="none" smtClean="0">
                <a:latin typeface="Arial" charset="0"/>
                <a:cs typeface="Arial" charset="0"/>
              </a:rPr>
              <a:t>(Worms)</a:t>
            </a:r>
          </a:p>
        </p:txBody>
      </p:sp>
      <p:pic>
        <p:nvPicPr>
          <p:cNvPr id="6" name="Picture 3" descr="http://4.bp.blogspot.com/-K091PJ55Ruo/Tb8K8-Ht3yI/AAAAAAAAAHM/MtPdOf8QJNA/s1600/virus-worm1.jpg"/>
          <p:cNvPicPr>
            <a:picLocks noChangeAspect="1" noChangeArrowheads="1"/>
          </p:cNvPicPr>
          <p:nvPr/>
        </p:nvPicPr>
        <p:blipFill>
          <a:blip r:embed="rId3" cstate="print"/>
          <a:srcRect/>
          <a:stretch>
            <a:fillRect/>
          </a:stretch>
        </p:blipFill>
        <p:spPr bwMode="auto">
          <a:xfrm>
            <a:off x="7302771" y="2063396"/>
            <a:ext cx="3779912" cy="278092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5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500"/>
                                        <p:tgtEl>
                                          <p:spTgt spid="5">
                                            <p:txEl>
                                              <p:pRg st="1" end="1"/>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500"/>
                                        <p:tgtEl>
                                          <p:spTgt spid="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fade">
                                      <p:cBhvr>
                                        <p:cTn id="33" dur="500"/>
                                        <p:tgtEl>
                                          <p:spTgt spid="5">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fade">
                                      <p:cBhvr>
                                        <p:cTn id="38"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p:txBody>
          <a:bodyPr wrap="square" numCol="1" anchorCtr="0" compatLnSpc="1">
            <a:prstTxWarp prst="textNoShape">
              <a:avLst/>
            </a:prstTxWarp>
            <a:normAutofit fontScale="90000"/>
          </a:bodyPr>
          <a:lstStyle/>
          <a:p>
            <a:pPr eaLnBrk="1" hangingPunct="1">
              <a:defRPr/>
            </a:pPr>
            <a:r>
              <a:rPr lang="el-GR" sz="4900" cap="none" smtClean="0"/>
              <a:t>Ανεπιθύμητη αλληλογραφία </a:t>
            </a:r>
            <a:r>
              <a:rPr lang="en-US" sz="4900" cap="none" smtClean="0"/>
              <a:t>(Spamming – Spam mail)</a:t>
            </a:r>
          </a:p>
        </p:txBody>
      </p:sp>
      <p:sp>
        <p:nvSpPr>
          <p:cNvPr id="3" name="Content Placeholder 2"/>
          <p:cNvSpPr>
            <a:spLocks noGrp="1"/>
          </p:cNvSpPr>
          <p:nvPr>
            <p:ph sz="quarter" idx="13"/>
          </p:nvPr>
        </p:nvSpPr>
        <p:spPr bwMode="auto">
          <a:xfrm>
            <a:off x="685800" y="2063750"/>
            <a:ext cx="10394950" cy="3311525"/>
          </a:xfrm>
        </p:spPr>
        <p:txBody>
          <a:bodyPr wrap="square" numCol="1" anchorCtr="0" compatLnSpc="1">
            <a:prstTxWarp prst="textNoShape">
              <a:avLst/>
            </a:prstTxWarp>
          </a:bodyPr>
          <a:lstStyle/>
          <a:p>
            <a:pPr eaLnBrk="1" hangingPunct="1"/>
            <a:r>
              <a:rPr lang="el-GR" b="1" cap="none" smtClean="0">
                <a:latin typeface="Arial" charset="0"/>
                <a:cs typeface="Arial" charset="0"/>
              </a:rPr>
              <a:t>Η μαζική αποστολή μεγάλου αριθμού μηνυμάτων ηλεκτρονικού ταχυδρομείου (</a:t>
            </a:r>
            <a:r>
              <a:rPr lang="en-US" b="1" cap="none" smtClean="0">
                <a:latin typeface="Arial" charset="0"/>
                <a:cs typeface="Arial" charset="0"/>
              </a:rPr>
              <a:t>e-mail) </a:t>
            </a:r>
            <a:r>
              <a:rPr lang="el-GR" b="1" cap="none" smtClean="0">
                <a:latin typeface="Arial" charset="0"/>
                <a:cs typeface="Arial" charset="0"/>
              </a:rPr>
              <a:t>που απευθύνονται σε ένα σύνολο παραληπτών του διαδικτύου χωρίς αυτοί να έχουν προκαλέσει συνειδητά την αλληλογραφία με τον εν λόγω αποστολέα</a:t>
            </a:r>
            <a:r>
              <a:rPr lang="en-US" b="1" cap="none" smtClean="0">
                <a:latin typeface="Arial" charset="0"/>
                <a:cs typeface="Arial" charset="0"/>
              </a:rPr>
              <a:t> (</a:t>
            </a:r>
            <a:r>
              <a:rPr lang="en-US" b="1" cap="none" smtClean="0">
                <a:latin typeface="Arial" charset="0"/>
                <a:cs typeface="Arial" charset="0"/>
                <a:hlinkClick r:id="rId2"/>
              </a:rPr>
              <a:t>http://www.noc.ntua.gr</a:t>
            </a:r>
            <a:r>
              <a:rPr lang="en-US" b="1" cap="none" smtClean="0">
                <a:latin typeface="Arial" charset="0"/>
                <a:cs typeface="Arial" charset="0"/>
              </a:rPr>
              <a:t>)</a:t>
            </a:r>
          </a:p>
          <a:p>
            <a:pPr eaLnBrk="1" hangingPunct="1">
              <a:buFont typeface="Wingdings" pitchFamily="2" charset="2"/>
              <a:buChar char="ü"/>
            </a:pPr>
            <a:r>
              <a:rPr lang="el-GR" b="1" cap="none" smtClean="0">
                <a:latin typeface="Arial" charset="0"/>
                <a:cs typeface="Arial" charset="0"/>
              </a:rPr>
              <a:t>Απρόκλητο: παραλήπτης ≠ αποστολέας</a:t>
            </a:r>
          </a:p>
          <a:p>
            <a:pPr eaLnBrk="1" hangingPunct="1">
              <a:buFont typeface="Wingdings" pitchFamily="2" charset="2"/>
              <a:buChar char="ü"/>
            </a:pPr>
            <a:r>
              <a:rPr lang="el-GR" b="1" cap="none" smtClean="0">
                <a:latin typeface="Arial" charset="0"/>
                <a:cs typeface="Arial" charset="0"/>
              </a:rPr>
              <a:t>Εμπορικό: διαφήμιση, πελατολόγιο, πωλήσεις</a:t>
            </a:r>
          </a:p>
          <a:p>
            <a:pPr eaLnBrk="1" hangingPunct="1">
              <a:buFont typeface="Wingdings" pitchFamily="2" charset="2"/>
              <a:buChar char="ü"/>
            </a:pPr>
            <a:r>
              <a:rPr lang="el-GR" b="1" cap="none" smtClean="0">
                <a:latin typeface="Arial" charset="0"/>
                <a:cs typeface="Arial" charset="0"/>
              </a:rPr>
              <a:t>Μαζικό: πληθώρα </a:t>
            </a:r>
            <a:r>
              <a:rPr lang="en-US" b="1" cap="none" smtClean="0">
                <a:latin typeface="Arial" charset="0"/>
                <a:cs typeface="Arial" charset="0"/>
              </a:rPr>
              <a:t>mail </a:t>
            </a:r>
            <a:r>
              <a:rPr lang="el-GR" b="1" cap="none" smtClean="0">
                <a:latin typeface="Arial" charset="0"/>
                <a:cs typeface="Arial" charset="0"/>
              </a:rPr>
              <a:t>σε πλήθος παραληπτών</a:t>
            </a:r>
            <a:endParaRPr lang="en-US" b="1" cap="none" smtClean="0">
              <a:latin typeface="Arial" charset="0"/>
              <a:cs typeface="Arial" charset="0"/>
            </a:endParaRPr>
          </a:p>
        </p:txBody>
      </p:sp>
      <p:pic>
        <p:nvPicPr>
          <p:cNvPr id="4" name="Picture 3"/>
          <p:cNvPicPr>
            <a:picLocks noChangeAspect="1"/>
          </p:cNvPicPr>
          <p:nvPr/>
        </p:nvPicPr>
        <p:blipFill>
          <a:blip r:embed="rId3"/>
          <a:stretch>
            <a:fillRect/>
          </a:stretch>
        </p:blipFill>
        <p:spPr>
          <a:xfrm>
            <a:off x="9074992" y="456217"/>
            <a:ext cx="1593008" cy="16075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p:txBody>
          <a:bodyPr wrap="square" numCol="1" anchorCtr="0" compatLnSpc="1">
            <a:prstTxWarp prst="textNoShape">
              <a:avLst/>
            </a:prstTxWarp>
            <a:normAutofit fontScale="90000"/>
          </a:bodyPr>
          <a:lstStyle/>
          <a:p>
            <a:pPr eaLnBrk="1" hangingPunct="1">
              <a:defRPr/>
            </a:pPr>
            <a:r>
              <a:rPr lang="el-GR" sz="4900" cap="none" smtClean="0"/>
              <a:t>Ηλεκτρονικές απάτες και προσωπικά δεδομένα (1/2)</a:t>
            </a:r>
            <a:endParaRPr lang="en-US" sz="4900" cap="none" smtClean="0"/>
          </a:p>
        </p:txBody>
      </p:sp>
      <p:pic>
        <p:nvPicPr>
          <p:cNvPr id="4" name="Picture 2" descr="http://2.bp.blogspot.com/-dViXsv6-kUE/UFXMGCpBGiI/AAAAAAAABhs/WnPgKXUJ8no/s1600/email-security-phishing.jpg"/>
          <p:cNvPicPr>
            <a:picLocks noChangeAspect="1" noChangeArrowheads="1"/>
          </p:cNvPicPr>
          <p:nvPr/>
        </p:nvPicPr>
        <p:blipFill>
          <a:blip r:embed="rId2" cstate="print"/>
          <a:srcRect/>
          <a:stretch>
            <a:fillRect/>
          </a:stretch>
        </p:blipFill>
        <p:spPr bwMode="auto">
          <a:xfrm>
            <a:off x="8153400" y="2895600"/>
            <a:ext cx="3124200" cy="152743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Content Placeholder 2"/>
          <p:cNvSpPr>
            <a:spLocks noGrp="1"/>
          </p:cNvSpPr>
          <p:nvPr>
            <p:ph sz="quarter" idx="13"/>
          </p:nvPr>
        </p:nvSpPr>
        <p:spPr bwMode="auto">
          <a:xfrm>
            <a:off x="685800" y="2063750"/>
            <a:ext cx="10394950" cy="3311525"/>
          </a:xfrm>
        </p:spPr>
        <p:txBody>
          <a:bodyPr wrap="square" numCol="1" anchorCtr="0" compatLnSpc="1">
            <a:prstTxWarp prst="textNoShape">
              <a:avLst/>
            </a:prstTxWarp>
          </a:bodyPr>
          <a:lstStyle/>
          <a:p>
            <a:pPr eaLnBrk="1" hangingPunct="1">
              <a:lnSpc>
                <a:spcPct val="100000"/>
              </a:lnSpc>
              <a:buFont typeface="Wingdings" pitchFamily="2" charset="2"/>
              <a:buChar char="Ø"/>
            </a:pPr>
            <a:r>
              <a:rPr lang="el-GR" sz="1900" b="1" cap="none" smtClean="0">
                <a:latin typeface="Arial" charset="0"/>
                <a:cs typeface="Arial" charset="0"/>
              </a:rPr>
              <a:t>Μηνύματα απατηλού περιεχομένου </a:t>
            </a:r>
            <a:r>
              <a:rPr lang="en-US" sz="1900" b="1" cap="none" smtClean="0">
                <a:latin typeface="Arial" charset="0"/>
                <a:cs typeface="Arial" charset="0"/>
              </a:rPr>
              <a:t>(hoaxes)</a:t>
            </a:r>
          </a:p>
          <a:p>
            <a:pPr eaLnBrk="1" hangingPunct="1">
              <a:lnSpc>
                <a:spcPct val="100000"/>
              </a:lnSpc>
              <a:buFont typeface="Arial" charset="0"/>
              <a:buNone/>
            </a:pPr>
            <a:r>
              <a:rPr lang="el-GR" sz="1900" b="1" cap="none" smtClean="0">
                <a:latin typeface="Arial" charset="0"/>
                <a:cs typeface="Arial" charset="0"/>
              </a:rPr>
              <a:t>ενοχλητικού τύπου μηνύματα ηλεκτρονικού ταχυδρομείου</a:t>
            </a:r>
          </a:p>
          <a:p>
            <a:pPr lvl="1" eaLnBrk="1" hangingPunct="1">
              <a:lnSpc>
                <a:spcPct val="100000"/>
              </a:lnSpc>
            </a:pPr>
            <a:r>
              <a:rPr lang="el-GR" sz="1700" cap="none" smtClean="0">
                <a:latin typeface="Arial" charset="0"/>
                <a:cs typeface="Arial" charset="0"/>
              </a:rPr>
              <a:t>Προειδοποιητικά: ψεύτικες απειλές</a:t>
            </a:r>
          </a:p>
          <a:p>
            <a:pPr lvl="1" eaLnBrk="1" hangingPunct="1">
              <a:lnSpc>
                <a:spcPct val="100000"/>
              </a:lnSpc>
            </a:pPr>
            <a:r>
              <a:rPr lang="el-GR" sz="1700" cap="none" smtClean="0">
                <a:latin typeface="Arial" charset="0"/>
                <a:cs typeface="Arial" charset="0"/>
              </a:rPr>
              <a:t>Συμπαράστασης: ανθρώπινα προβλήματα</a:t>
            </a:r>
          </a:p>
          <a:p>
            <a:pPr lvl="1" eaLnBrk="1" hangingPunct="1">
              <a:lnSpc>
                <a:spcPct val="100000"/>
              </a:lnSpc>
            </a:pPr>
            <a:r>
              <a:rPr lang="el-GR" sz="1700" cap="none" smtClean="0">
                <a:latin typeface="Arial" charset="0"/>
                <a:cs typeface="Arial" charset="0"/>
              </a:rPr>
              <a:t>Εκφοβισμού: αλυσίδες </a:t>
            </a:r>
            <a:r>
              <a:rPr lang="en-US" sz="1700" cap="none" smtClean="0">
                <a:latin typeface="Arial" charset="0"/>
                <a:cs typeface="Arial" charset="0"/>
              </a:rPr>
              <a:t>mail </a:t>
            </a:r>
            <a:r>
              <a:rPr lang="el-GR" sz="1700" cap="none" smtClean="0">
                <a:latin typeface="Arial" charset="0"/>
                <a:cs typeface="Arial" charset="0"/>
              </a:rPr>
              <a:t>για αποφυγή «κατάρας»</a:t>
            </a:r>
            <a:endParaRPr lang="en-US" sz="1700" cap="none" smtClean="0">
              <a:latin typeface="Arial" charset="0"/>
              <a:cs typeface="Arial" charset="0"/>
            </a:endParaRPr>
          </a:p>
          <a:p>
            <a:pPr lvl="1" eaLnBrk="1" hangingPunct="1">
              <a:lnSpc>
                <a:spcPct val="100000"/>
              </a:lnSpc>
              <a:buFont typeface="Arial" charset="0"/>
              <a:buNone/>
            </a:pPr>
            <a:r>
              <a:rPr lang="en-US" sz="1700" cap="none" smtClean="0">
                <a:latin typeface="Arial" charset="0"/>
                <a:cs typeface="Arial" charset="0"/>
              </a:rPr>
              <a:t>(</a:t>
            </a:r>
            <a:r>
              <a:rPr lang="en-US" sz="1700" cap="none" smtClean="0">
                <a:latin typeface="Arial" charset="0"/>
                <a:cs typeface="Arial" charset="0"/>
                <a:hlinkClick r:id="rId3"/>
              </a:rPr>
              <a:t>http://www2.e-yliko.gr</a:t>
            </a:r>
            <a:r>
              <a:rPr lang="en-US" sz="1700" cap="none" smtClean="0">
                <a:latin typeface="Arial" charset="0"/>
                <a:cs typeface="Arial" charset="0"/>
              </a:rPr>
              <a:t>)</a:t>
            </a:r>
          </a:p>
          <a:p>
            <a:pPr eaLnBrk="1" hangingPunct="1">
              <a:lnSpc>
                <a:spcPct val="100000"/>
              </a:lnSpc>
              <a:buFont typeface="Wingdings" pitchFamily="2" charset="2"/>
              <a:buChar char="Ø"/>
            </a:pPr>
            <a:r>
              <a:rPr lang="el-GR" sz="1900" b="1" cap="none" smtClean="0">
                <a:latin typeface="Arial" charset="0"/>
                <a:cs typeface="Arial" charset="0"/>
              </a:rPr>
              <a:t>Ηλεκτρονικο ψαρεμα </a:t>
            </a:r>
            <a:r>
              <a:rPr lang="en-US" sz="1900" b="1" cap="none" smtClean="0">
                <a:latin typeface="Arial" charset="0"/>
                <a:cs typeface="Arial" charset="0"/>
              </a:rPr>
              <a:t>(phishing)</a:t>
            </a:r>
          </a:p>
          <a:p>
            <a:pPr lvl="1" eaLnBrk="1" hangingPunct="1">
              <a:lnSpc>
                <a:spcPct val="100000"/>
              </a:lnSpc>
              <a:buFont typeface="Arial" charset="0"/>
              <a:buNone/>
            </a:pPr>
            <a:r>
              <a:rPr lang="el-GR" sz="1700" cap="none" smtClean="0">
                <a:latin typeface="Arial" charset="0"/>
                <a:cs typeface="Arial" charset="0"/>
              </a:rPr>
              <a:t>Οικονομική εξαπάτηση ανυποψίαστων πελατών από απατεώνες που προσπαθούν να αποσπάσουν προσωπικά-οικονομικά στοιχειά από τα θύματα τους</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500"/>
                                        <p:tgtEl>
                                          <p:spTgt spid="3">
                                            <p:txEl>
                                              <p:pRg st="4" end="4"/>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5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500"/>
                                        <p:tgtEl>
                                          <p:spTgt spid="3">
                                            <p:txEl>
                                              <p:pRg st="6" end="6"/>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Effect transition="in" filter="fade">
                                      <p:cBhvr>
                                        <p:cTn id="4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bwMode="auto">
          <a:xfrm>
            <a:off x="685800" y="457200"/>
            <a:ext cx="10396538" cy="1381125"/>
          </a:xfrm>
        </p:spPr>
        <p:txBody>
          <a:bodyPr wrap="square" numCol="1" anchorCtr="0" compatLnSpc="1">
            <a:prstTxWarp prst="textNoShape">
              <a:avLst/>
            </a:prstTxWarp>
            <a:normAutofit fontScale="90000"/>
          </a:bodyPr>
          <a:lstStyle/>
          <a:p>
            <a:pPr eaLnBrk="1" hangingPunct="1">
              <a:defRPr/>
            </a:pPr>
            <a:r>
              <a:rPr lang="el-GR" sz="4900" cap="none" smtClean="0"/>
              <a:t>Ηλεκτρονικές απάτες και προσωπικά δεδομένα (2/2)</a:t>
            </a:r>
            <a:endParaRPr lang="en-US" sz="4900" cap="none" smtClean="0"/>
          </a:p>
        </p:txBody>
      </p:sp>
      <p:sp>
        <p:nvSpPr>
          <p:cNvPr id="3" name="Content Placeholder 2"/>
          <p:cNvSpPr>
            <a:spLocks noGrp="1"/>
          </p:cNvSpPr>
          <p:nvPr>
            <p:ph sz="quarter" idx="4294967295"/>
          </p:nvPr>
        </p:nvSpPr>
        <p:spPr bwMode="auto">
          <a:xfrm>
            <a:off x="685800" y="2063750"/>
            <a:ext cx="10394950" cy="3311525"/>
          </a:xfrm>
          <a:noFill/>
        </p:spPr>
        <p:txBody>
          <a:bodyPr wrap="square" numCol="1" anchorCtr="0" compatLnSpc="1">
            <a:prstTxWarp prst="textNoShape">
              <a:avLst/>
            </a:prstTxWarp>
          </a:bodyPr>
          <a:lstStyle/>
          <a:p>
            <a:pPr eaLnBrk="1" hangingPunct="1">
              <a:lnSpc>
                <a:spcPct val="110000"/>
              </a:lnSpc>
              <a:buFont typeface="Wingdings" pitchFamily="2" charset="2"/>
              <a:buChar char="Ø"/>
            </a:pPr>
            <a:r>
              <a:rPr lang="el-GR" b="1" cap="none" smtClean="0">
                <a:latin typeface="Arial" charset="0"/>
                <a:cs typeface="Arial" charset="0"/>
              </a:rPr>
              <a:t>Νιγηριανή επιστολή</a:t>
            </a:r>
          </a:p>
          <a:p>
            <a:pPr marL="457200" lvl="1" indent="0" eaLnBrk="1" hangingPunct="1">
              <a:lnSpc>
                <a:spcPct val="110000"/>
              </a:lnSpc>
              <a:buFont typeface="Arial" charset="0"/>
              <a:buNone/>
            </a:pPr>
            <a:r>
              <a:rPr lang="el-GR" cap="none" smtClean="0">
                <a:latin typeface="Arial" charset="0"/>
                <a:cs typeface="Arial" charset="0"/>
              </a:rPr>
              <a:t>Πλασματικές ιστορίες μέσω των οποίων οι δράστες προσπαθούν να αποσπάσουν μεγάλα χρηματικά ποσά από ανυποψίαστους χρήστες, δελεάζοντάς τους με τεράστια κέρδη. (Τζουραμανης, 2005)</a:t>
            </a:r>
          </a:p>
          <a:p>
            <a:pPr eaLnBrk="1" hangingPunct="1">
              <a:lnSpc>
                <a:spcPct val="110000"/>
              </a:lnSpc>
              <a:buFont typeface="Wingdings" pitchFamily="2" charset="2"/>
              <a:buChar char="Ø"/>
            </a:pPr>
            <a:r>
              <a:rPr lang="el-GR" b="1" cap="none" smtClean="0">
                <a:latin typeface="Arial" charset="0"/>
                <a:cs typeface="Arial" charset="0"/>
              </a:rPr>
              <a:t>Ισπανικό Λοττο</a:t>
            </a:r>
          </a:p>
          <a:p>
            <a:pPr marL="457200" lvl="1" indent="0" eaLnBrk="1" hangingPunct="1">
              <a:lnSpc>
                <a:spcPct val="110000"/>
              </a:lnSpc>
              <a:buFont typeface="Arial" charset="0"/>
              <a:buNone/>
            </a:pPr>
            <a:r>
              <a:rPr lang="el-GR" cap="none" smtClean="0">
                <a:latin typeface="Arial" charset="0"/>
                <a:cs typeface="Arial" charset="0"/>
              </a:rPr>
              <a:t>Μαζική αποστολή μηνυμάτων ηλεκτρονικής αλληλογραφίας σε τυχαίους χρήστες του διαδικτύου, με τα οποία τους ενημερώνουν ότι έχουν κερδίσει ένα μεγάλο χρηματικό πόσο της τάξεως των εκατομμυρίων δολαρίων σε ηλεκτρονική κλήρωση του διαδικτύου. </a:t>
            </a:r>
            <a:r>
              <a:rPr lang="en-US" cap="none" smtClean="0">
                <a:latin typeface="Arial" charset="0"/>
                <a:cs typeface="Arial" charset="0"/>
              </a:rPr>
              <a:t>(</a:t>
            </a:r>
            <a:r>
              <a:rPr lang="en-US" cap="none" smtClean="0">
                <a:latin typeface="Arial" charset="0"/>
                <a:cs typeface="Arial" charset="0"/>
                <a:hlinkClick r:id="rId2"/>
              </a:rPr>
              <a:t>http://www.astynomia.gr</a:t>
            </a:r>
            <a:r>
              <a:rPr lang="en-US" cap="none" smtClean="0">
                <a:latin typeface="Arial" charset="0"/>
                <a:cs typeface="Arial" charset="0"/>
              </a:rPr>
              <a:t>) </a:t>
            </a:r>
          </a:p>
        </p:txBody>
      </p:sp>
      <p:pic>
        <p:nvPicPr>
          <p:cNvPr id="4" name="Picture 3"/>
          <p:cNvPicPr>
            <a:picLocks noChangeAspect="1"/>
          </p:cNvPicPr>
          <p:nvPr/>
        </p:nvPicPr>
        <p:blipFill>
          <a:blip r:embed="rId3"/>
          <a:stretch>
            <a:fillRect/>
          </a:stretch>
        </p:blipFill>
        <p:spPr>
          <a:xfrm>
            <a:off x="9448800" y="1262203"/>
            <a:ext cx="1944793" cy="115224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bwMode="auto">
          <a:xfrm>
            <a:off x="533400" y="533400"/>
            <a:ext cx="10821988" cy="762000"/>
          </a:xfrm>
          <a:noFill/>
        </p:spPr>
        <p:txBody>
          <a:bodyPr wrap="square" numCol="1" anchor="b" anchorCtr="0" compatLnSpc="1">
            <a:prstTxWarp prst="textNoShape">
              <a:avLst/>
            </a:prstTxWarp>
          </a:bodyPr>
          <a:lstStyle/>
          <a:p>
            <a:pPr algn="ctr" eaLnBrk="1" hangingPunct="1"/>
            <a:r>
              <a:rPr lang="el-GR" sz="4000" cap="none" smtClean="0"/>
              <a:t>Ασφάλεια κατά την άμεση συνομιλία (Chat rooms)</a:t>
            </a:r>
            <a:endParaRPr lang="en-US" sz="4000" cap="none" smtClean="0"/>
          </a:p>
        </p:txBody>
      </p:sp>
      <p:sp>
        <p:nvSpPr>
          <p:cNvPr id="5" name="Content Placeholder 4"/>
          <p:cNvSpPr>
            <a:spLocks noGrp="1"/>
          </p:cNvSpPr>
          <p:nvPr>
            <p:ph idx="4294967295"/>
          </p:nvPr>
        </p:nvSpPr>
        <p:spPr bwMode="auto">
          <a:xfrm>
            <a:off x="4954588" y="2057400"/>
            <a:ext cx="6400800" cy="3200400"/>
          </a:xfrm>
          <a:noFill/>
        </p:spPr>
        <p:txBody>
          <a:bodyPr wrap="square" numCol="1" anchorCtr="0" compatLnSpc="1">
            <a:prstTxWarp prst="textNoShape">
              <a:avLst/>
            </a:prstTxWarp>
          </a:bodyPr>
          <a:lstStyle/>
          <a:p>
            <a:pPr marL="285750" indent="-285750" eaLnBrk="1" hangingPunct="1">
              <a:buFont typeface="Wingdings" pitchFamily="2" charset="2"/>
              <a:buChar char="v"/>
            </a:pPr>
            <a:r>
              <a:rPr lang="el-GR" b="1" cap="none" smtClean="0">
                <a:latin typeface="Arial" charset="0"/>
                <a:cs typeface="Arial" charset="0"/>
              </a:rPr>
              <a:t>Τι είναι τα δωμάτια επικοινωνίας (chat rooms);</a:t>
            </a:r>
            <a:endParaRPr lang="en-US" b="1" cap="none" smtClean="0">
              <a:latin typeface="Arial" charset="0"/>
              <a:cs typeface="Arial" charset="0"/>
            </a:endParaRPr>
          </a:p>
          <a:p>
            <a:pPr marL="285750" indent="-285750" eaLnBrk="1" hangingPunct="1">
              <a:buFont typeface="Wingdings" pitchFamily="2" charset="2"/>
              <a:buChar char="v"/>
            </a:pPr>
            <a:r>
              <a:rPr lang="el-GR" b="1" cap="none" smtClean="0">
                <a:latin typeface="Arial" charset="0"/>
                <a:cs typeface="Arial" charset="0"/>
              </a:rPr>
              <a:t>Ποιες είναι οι </a:t>
            </a:r>
            <a:r>
              <a:rPr lang="en-US" b="1" cap="none" smtClean="0">
                <a:latin typeface="Arial" charset="0"/>
                <a:cs typeface="Arial" charset="0"/>
              </a:rPr>
              <a:t>2</a:t>
            </a:r>
            <a:r>
              <a:rPr lang="el-GR" b="1" cap="none" smtClean="0">
                <a:latin typeface="Arial" charset="0"/>
                <a:cs typeface="Arial" charset="0"/>
              </a:rPr>
              <a:t> κατηγορίες κίνδυνων κατά την άμεση συνομιλία:</a:t>
            </a:r>
          </a:p>
          <a:p>
            <a:pPr marL="285750" indent="-285750" eaLnBrk="1" hangingPunct="1">
              <a:buFont typeface="Wingdings" pitchFamily="2" charset="2"/>
              <a:buChar char="ü"/>
            </a:pPr>
            <a:r>
              <a:rPr lang="el-GR" cap="none" smtClean="0">
                <a:latin typeface="Arial" charset="0"/>
                <a:cs typeface="Arial" charset="0"/>
              </a:rPr>
              <a:t>Αποπλάνηση ανηλίκου (Grooming)</a:t>
            </a:r>
          </a:p>
          <a:p>
            <a:pPr marL="285750" indent="-285750" eaLnBrk="1" hangingPunct="1">
              <a:buFont typeface="Wingdings" pitchFamily="2" charset="2"/>
              <a:buChar char="ü"/>
            </a:pPr>
            <a:r>
              <a:rPr lang="el-GR" cap="none" smtClean="0">
                <a:latin typeface="Arial" charset="0"/>
                <a:cs typeface="Arial" charset="0"/>
              </a:rPr>
              <a:t>Ηλεκτρονική παρενόχληση - εκφοβισμός (Cyberbulling)</a:t>
            </a:r>
            <a:endParaRPr lang="en-US" cap="none" smtClean="0">
              <a:latin typeface="Arial" charset="0"/>
              <a:cs typeface="Arial" charset="0"/>
            </a:endParaRPr>
          </a:p>
        </p:txBody>
      </p:sp>
      <p:pic>
        <p:nvPicPr>
          <p:cNvPr id="3" name="Picture 2">
            <a:hlinkClick r:id="rId2"/>
          </p:cNvPr>
          <p:cNvPicPr>
            <a:picLocks noChangeAspect="1"/>
          </p:cNvPicPr>
          <p:nvPr/>
        </p:nvPicPr>
        <p:blipFill>
          <a:blip r:embed="rId3">
            <a:extLst/>
          </a:blip>
          <a:stretch>
            <a:fillRect/>
          </a:stretch>
        </p:blipFill>
        <p:spPr>
          <a:xfrm>
            <a:off x="1066800" y="2057400"/>
            <a:ext cx="2928257" cy="2928257"/>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bwMode="auto">
          <a:xfrm>
            <a:off x="685800" y="685800"/>
            <a:ext cx="10396538" cy="609600"/>
          </a:xfrm>
        </p:spPr>
        <p:txBody>
          <a:bodyPr wrap="square" numCol="1" anchorCtr="0" compatLnSpc="1">
            <a:prstTxWarp prst="textNoShape">
              <a:avLst/>
            </a:prstTxWarp>
            <a:normAutofit fontScale="90000"/>
          </a:bodyPr>
          <a:lstStyle/>
          <a:p>
            <a:pPr eaLnBrk="1" hangingPunct="1">
              <a:defRPr/>
            </a:pPr>
            <a:r>
              <a:rPr lang="el-GR" sz="4900" cap="none" smtClean="0"/>
              <a:t>Αποπλάνηση ανηλίκου (</a:t>
            </a:r>
            <a:r>
              <a:rPr lang="en-US" sz="4900" cap="none" smtClean="0"/>
              <a:t>Grooming)</a:t>
            </a:r>
          </a:p>
        </p:txBody>
      </p:sp>
      <p:sp>
        <p:nvSpPr>
          <p:cNvPr id="6" name="Content Placeholder 5"/>
          <p:cNvSpPr>
            <a:spLocks noGrp="1"/>
          </p:cNvSpPr>
          <p:nvPr>
            <p:ph sz="quarter" idx="4294967295"/>
          </p:nvPr>
        </p:nvSpPr>
        <p:spPr bwMode="auto">
          <a:xfrm>
            <a:off x="609600" y="1981200"/>
            <a:ext cx="10394950" cy="1441450"/>
          </a:xfrm>
          <a:noFill/>
        </p:spPr>
        <p:txBody>
          <a:bodyPr wrap="square" numCol="1" anchorCtr="0" compatLnSpc="1">
            <a:prstTxWarp prst="textNoShape">
              <a:avLst/>
            </a:prstTxWarp>
          </a:bodyPr>
          <a:lstStyle/>
          <a:p>
            <a:pPr algn="just" eaLnBrk="1" hangingPunct="1">
              <a:lnSpc>
                <a:spcPct val="100000"/>
              </a:lnSpc>
            </a:pPr>
            <a:r>
              <a:rPr lang="el-GR" sz="1700" b="1" cap="none" smtClean="0">
                <a:latin typeface="Arial" charset="0"/>
                <a:cs typeface="Arial" charset="0"/>
              </a:rPr>
              <a:t>Το Grooming (αποπλάνηση ανηλίκου) είναι η διαδικασία κατά την οποία, παιδόφιλοι, προσποιούμενοι ότι είναι έφηβοι, χρησιμοποιούν τα δωμάτια ανοιχτής επικοινωνίας (chat rooms), τις ιστοσελιδες κοινωνικης δικτυωσης και αλλους χωρους διαδικτυακης επικοινωνιας για να προσελκυσουν παιδια με σκοπο να τα κακοποιησουν. (saferinternet.gr)</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Τίτλος 1"/>
          <p:cNvSpPr>
            <a:spLocks noGrp="1"/>
          </p:cNvSpPr>
          <p:nvPr>
            <p:ph type="title" idx="4294967295"/>
          </p:nvPr>
        </p:nvSpPr>
        <p:spPr bwMode="auto">
          <a:noFill/>
        </p:spPr>
        <p:txBody>
          <a:bodyPr wrap="square" numCol="1" anchorCtr="0" compatLnSpc="1">
            <a:prstTxWarp prst="textNoShape">
              <a:avLst/>
            </a:prstTxWarp>
          </a:bodyPr>
          <a:lstStyle/>
          <a:p>
            <a:pPr eaLnBrk="1" hangingPunct="1"/>
            <a:r>
              <a:rPr lang="el-GR" sz="4900" cap="none" smtClean="0"/>
              <a:t>Παράγοντες που συντελούν στην εύκολη αποπλάνηση (1/2)</a:t>
            </a:r>
          </a:p>
        </p:txBody>
      </p:sp>
      <p:sp>
        <p:nvSpPr>
          <p:cNvPr id="93186" name="Θέση περιεχομένου 2"/>
          <p:cNvSpPr>
            <a:spLocks noGrp="1"/>
          </p:cNvSpPr>
          <p:nvPr>
            <p:ph sz="quarter" idx="4294967295"/>
          </p:nvPr>
        </p:nvSpPr>
        <p:spPr bwMode="auto">
          <a:xfrm>
            <a:off x="657225" y="1849438"/>
            <a:ext cx="10394950" cy="3124200"/>
          </a:xfrm>
          <a:noFill/>
        </p:spPr>
        <p:txBody>
          <a:bodyPr wrap="square" numCol="1" anchorCtr="0" compatLnSpc="1">
            <a:prstTxWarp prst="textNoShape">
              <a:avLst/>
            </a:prstTxWarp>
          </a:bodyPr>
          <a:lstStyle/>
          <a:p>
            <a:pPr marL="0" indent="0" eaLnBrk="1" hangingPunct="1">
              <a:lnSpc>
                <a:spcPct val="100000"/>
              </a:lnSpc>
              <a:buFont typeface="Arial" charset="0"/>
              <a:buNone/>
            </a:pPr>
            <a:r>
              <a:rPr lang="el-GR" cap="none" smtClean="0"/>
              <a:t>α) Στο ίδιο το παιδί</a:t>
            </a:r>
          </a:p>
          <a:p>
            <a:pPr marL="0" indent="0" eaLnBrk="1" hangingPunct="1">
              <a:lnSpc>
                <a:spcPct val="100000"/>
              </a:lnSpc>
              <a:buFont typeface="Wingdings" pitchFamily="2" charset="2"/>
              <a:buChar char="v"/>
            </a:pPr>
            <a:r>
              <a:rPr lang="el-GR" cap="none" smtClean="0">
                <a:latin typeface="Franklin Gothic Book" pitchFamily="34" charset="0"/>
              </a:rPr>
              <a:t>Το φύλο του παιδιού (κορίτσια τα περισσότερα θύματα)</a:t>
            </a:r>
          </a:p>
          <a:p>
            <a:pPr marL="0" indent="0" eaLnBrk="1" hangingPunct="1">
              <a:lnSpc>
                <a:spcPct val="100000"/>
              </a:lnSpc>
              <a:buFont typeface="Wingdings" pitchFamily="2" charset="2"/>
              <a:buChar char="v"/>
            </a:pPr>
            <a:r>
              <a:rPr lang="el-GR" cap="none" smtClean="0">
                <a:latin typeface="Franklin Gothic Book" pitchFamily="34" charset="0"/>
              </a:rPr>
              <a:t>Η ηλικία του παιδιού (προ</a:t>
            </a:r>
            <a:r>
              <a:rPr lang="el-GR" cap="none" smtClean="0">
                <a:latin typeface="Arial" charset="0"/>
              </a:rPr>
              <a:t>έ</a:t>
            </a:r>
            <a:r>
              <a:rPr lang="el-GR" cap="none" smtClean="0">
                <a:latin typeface="Franklin Gothic Book" pitchFamily="34" charset="0"/>
              </a:rPr>
              <a:t>φηβοι)</a:t>
            </a:r>
          </a:p>
          <a:p>
            <a:pPr marL="0" indent="0" eaLnBrk="1" hangingPunct="1">
              <a:lnSpc>
                <a:spcPct val="100000"/>
              </a:lnSpc>
              <a:buFont typeface="Wingdings" pitchFamily="2" charset="2"/>
              <a:buChar char="v"/>
            </a:pPr>
            <a:r>
              <a:rPr lang="el-GR" cap="none" smtClean="0">
                <a:latin typeface="Franklin Gothic Book" pitchFamily="34" charset="0"/>
              </a:rPr>
              <a:t>Χαρακτηριστικά της προσωπικότητ</a:t>
            </a:r>
            <a:r>
              <a:rPr lang="el-GR" cap="none" smtClean="0">
                <a:latin typeface="Arial" charset="0"/>
              </a:rPr>
              <a:t>ά</a:t>
            </a:r>
            <a:r>
              <a:rPr lang="el-GR" cap="none" smtClean="0">
                <a:latin typeface="Franklin Gothic Book" pitchFamily="34" charset="0"/>
              </a:rPr>
              <a:t>ς του (χαμηλή αυτοεκτίμηση /ευαισθησία)</a:t>
            </a:r>
          </a:p>
          <a:p>
            <a:pPr marL="0" indent="0" eaLnBrk="1" hangingPunct="1">
              <a:lnSpc>
                <a:spcPct val="100000"/>
              </a:lnSpc>
              <a:buFont typeface="Wingdings" pitchFamily="2" charset="2"/>
              <a:buChar char="v"/>
            </a:pPr>
            <a:r>
              <a:rPr lang="el-GR" cap="none" smtClean="0">
                <a:latin typeface="Franklin Gothic Book" pitchFamily="34" charset="0"/>
              </a:rPr>
              <a:t>Παιδιά με ειδικές ανάγκες/αναπηρία /μαθησιακές δυσκολίες</a:t>
            </a:r>
          </a:p>
          <a:p>
            <a:pPr marL="0" indent="0" eaLnBrk="1" hangingPunct="1">
              <a:lnSpc>
                <a:spcPct val="100000"/>
              </a:lnSpc>
              <a:buFont typeface="Arial" charset="0"/>
              <a:buNone/>
            </a:pPr>
            <a:r>
              <a:rPr lang="el-GR" cap="none" smtClean="0">
                <a:latin typeface="Franklin Gothic Book" pitchFamily="34" charset="0"/>
              </a:rPr>
              <a:t>      (τάση να εμπιστευτούν περισσότερο τους ενήλικες)  </a:t>
            </a:r>
          </a:p>
        </p:txBody>
      </p:sp>
    </p:spTree>
  </p:cSld>
  <p:clrMapOvr>
    <a:masterClrMapping/>
  </p:clrMapOvr>
  <p:transition spd="med">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defRPr/>
            </a:pPr>
            <a:r>
              <a:rPr lang="el-GR" cap="none" dirty="0" smtClean="0"/>
              <a:t>Παράγοντες </a:t>
            </a:r>
            <a:r>
              <a:rPr lang="el-GR" cap="none" dirty="0"/>
              <a:t>που </a:t>
            </a:r>
            <a:r>
              <a:rPr lang="el-GR" cap="none" dirty="0" smtClean="0"/>
              <a:t>συντελούν </a:t>
            </a:r>
            <a:r>
              <a:rPr lang="el-GR" cap="none" dirty="0"/>
              <a:t>στην </a:t>
            </a:r>
            <a:r>
              <a:rPr lang="el-GR" cap="none" dirty="0" smtClean="0"/>
              <a:t>εύκολη αποπλάνηση  (2/2)</a:t>
            </a:r>
            <a:endParaRPr lang="en-US" cap="none" dirty="0"/>
          </a:p>
        </p:txBody>
      </p:sp>
      <p:sp>
        <p:nvSpPr>
          <p:cNvPr id="3" name="Content Placeholder 2"/>
          <p:cNvSpPr>
            <a:spLocks noGrp="1"/>
          </p:cNvSpPr>
          <p:nvPr>
            <p:ph sz="quarter" idx="13"/>
          </p:nvPr>
        </p:nvSpPr>
        <p:spPr/>
        <p:txBody>
          <a:bodyPr numCol="2"/>
          <a:lstStyle/>
          <a:p>
            <a:pPr marL="0" indent="0" eaLnBrk="1" hangingPunct="1">
              <a:lnSpc>
                <a:spcPct val="100000"/>
              </a:lnSpc>
              <a:buFont typeface="Arial" panose="020B0604020202020204" pitchFamily="34" charset="0"/>
              <a:buNone/>
              <a:defRPr/>
            </a:pPr>
            <a:r>
              <a:rPr lang="el-GR" b="1" cap="none" dirty="0">
                <a:latin typeface="Arial" panose="020B0604020202020204" pitchFamily="34" charset="0"/>
                <a:cs typeface="Arial" panose="020B0604020202020204" pitchFamily="34" charset="0"/>
              </a:rPr>
              <a:t>Β) ΣΤΗΝ ΟΙΚΟΓΕΝΕΙΑ </a:t>
            </a:r>
          </a:p>
          <a:p>
            <a:pPr marL="0" indent="0" eaLnBrk="1" hangingPunct="1">
              <a:lnSpc>
                <a:spcPct val="100000"/>
              </a:lnSpc>
              <a:buFont typeface="Wingdings" pitchFamily="2" charset="2"/>
              <a:buChar char="v"/>
              <a:defRPr/>
            </a:pPr>
            <a:r>
              <a:rPr lang="el-GR" cap="none" dirty="0" smtClean="0">
                <a:latin typeface="Arial" panose="020B0604020202020204" pitchFamily="34" charset="0"/>
                <a:cs typeface="Arial" panose="020B0604020202020204" pitchFamily="34" charset="0"/>
              </a:rPr>
              <a:t>Οικογενειακό περιβάλλον (παιδιά «κανονικών» οικογενειών </a:t>
            </a:r>
            <a:r>
              <a:rPr lang="el-GR" cap="none" dirty="0">
                <a:latin typeface="Arial" panose="020B0604020202020204" pitchFamily="34" charset="0"/>
                <a:cs typeface="Arial" panose="020B0604020202020204" pitchFamily="34" charset="0"/>
              </a:rPr>
              <a:t>τα </a:t>
            </a:r>
            <a:r>
              <a:rPr lang="el-GR" cap="none" dirty="0" smtClean="0">
                <a:latin typeface="Arial" panose="020B0604020202020204" pitchFamily="34" charset="0"/>
                <a:cs typeface="Arial" panose="020B0604020202020204" pitchFamily="34" charset="0"/>
              </a:rPr>
              <a:t>θύματα)</a:t>
            </a:r>
            <a:endParaRPr lang="el-GR" cap="none" dirty="0">
              <a:latin typeface="Arial" panose="020B0604020202020204" pitchFamily="34" charset="0"/>
              <a:cs typeface="Arial" panose="020B0604020202020204" pitchFamily="34" charset="0"/>
            </a:endParaRPr>
          </a:p>
          <a:p>
            <a:pPr marL="0" indent="0" eaLnBrk="1" hangingPunct="1">
              <a:lnSpc>
                <a:spcPct val="100000"/>
              </a:lnSpc>
              <a:buFont typeface="Wingdings" pitchFamily="2" charset="2"/>
              <a:buChar char="v"/>
              <a:defRPr/>
            </a:pPr>
            <a:r>
              <a:rPr lang="el-GR" cap="none" dirty="0" smtClean="0">
                <a:latin typeface="Arial" panose="020B0604020202020204" pitchFamily="34" charset="0"/>
                <a:cs typeface="Arial" panose="020B0604020202020204" pitchFamily="34" charset="0"/>
              </a:rPr>
              <a:t>Κοινωνικοοικονομική κατάσταση (</a:t>
            </a:r>
            <a:r>
              <a:rPr lang="el-GR" cap="none" dirty="0">
                <a:latin typeface="Arial" panose="020B0604020202020204" pitchFamily="34" charset="0"/>
                <a:cs typeface="Arial" panose="020B0604020202020204" pitchFamily="34" charset="0"/>
              </a:rPr>
              <a:t>ό</a:t>
            </a:r>
            <a:r>
              <a:rPr lang="el-GR" cap="none" dirty="0" smtClean="0">
                <a:latin typeface="Arial" panose="020B0604020202020204" pitchFamily="34" charset="0"/>
                <a:cs typeface="Arial" panose="020B0604020202020204" pitchFamily="34" charset="0"/>
              </a:rPr>
              <a:t>σο </a:t>
            </a:r>
            <a:r>
              <a:rPr lang="el-GR" cap="none" dirty="0">
                <a:latin typeface="Arial" panose="020B0604020202020204" pitchFamily="34" charset="0"/>
                <a:cs typeface="Arial" panose="020B0604020202020204" pitchFamily="34" charset="0"/>
              </a:rPr>
              <a:t>πιο </a:t>
            </a:r>
            <a:r>
              <a:rPr lang="el-GR" cap="none" dirty="0" smtClean="0">
                <a:latin typeface="Arial" panose="020B0604020202020204" pitchFamily="34" charset="0"/>
                <a:cs typeface="Arial" panose="020B0604020202020204" pitchFamily="34" charset="0"/>
              </a:rPr>
              <a:t>υψηλή τόσο μεγαλύτερες πιθανότητες </a:t>
            </a:r>
            <a:r>
              <a:rPr lang="el-GR" cap="none" dirty="0" err="1" smtClean="0">
                <a:latin typeface="Arial" panose="020B0604020202020204" pitchFamily="34" charset="0"/>
                <a:cs typeface="Arial" panose="020B0604020202020204" pitchFamily="34" charset="0"/>
              </a:rPr>
              <a:t>θυματοποίησης</a:t>
            </a:r>
            <a:r>
              <a:rPr lang="el-GR" cap="none" dirty="0" smtClean="0">
                <a:latin typeface="Arial" panose="020B0604020202020204" pitchFamily="34" charset="0"/>
                <a:cs typeface="Arial" panose="020B0604020202020204" pitchFamily="34" charset="0"/>
              </a:rPr>
              <a:t>)</a:t>
            </a:r>
          </a:p>
          <a:p>
            <a:pPr marL="0" indent="0" eaLnBrk="1" hangingPunct="1">
              <a:lnSpc>
                <a:spcPct val="100000"/>
              </a:lnSpc>
              <a:buFont typeface="Wingdings" pitchFamily="2" charset="2"/>
              <a:buChar char="v"/>
              <a:defRPr/>
            </a:pPr>
            <a:endParaRPr lang="el-GR" cap="none" dirty="0">
              <a:latin typeface="Arial" panose="020B0604020202020204" pitchFamily="34" charset="0"/>
              <a:cs typeface="Arial" panose="020B0604020202020204" pitchFamily="34" charset="0"/>
            </a:endParaRPr>
          </a:p>
          <a:p>
            <a:pPr marL="0" indent="0" eaLnBrk="1" hangingPunct="1">
              <a:lnSpc>
                <a:spcPct val="100000"/>
              </a:lnSpc>
              <a:buFont typeface="Wingdings" pitchFamily="2" charset="2"/>
              <a:buChar char="v"/>
              <a:defRPr/>
            </a:pPr>
            <a:endParaRPr lang="el-GR" cap="none" dirty="0">
              <a:latin typeface="Arial" panose="020B0604020202020204" pitchFamily="34" charset="0"/>
              <a:cs typeface="Arial" panose="020B0604020202020204" pitchFamily="34" charset="0"/>
            </a:endParaRPr>
          </a:p>
          <a:p>
            <a:pPr marL="0" indent="0" eaLnBrk="1" hangingPunct="1">
              <a:lnSpc>
                <a:spcPct val="100000"/>
              </a:lnSpc>
              <a:buFont typeface="Arial" panose="020B0604020202020204" pitchFamily="34" charset="0"/>
              <a:buNone/>
              <a:defRPr/>
            </a:pPr>
            <a:r>
              <a:rPr lang="el-GR" b="1" cap="none" dirty="0">
                <a:latin typeface="Arial" panose="020B0604020202020204" pitchFamily="34" charset="0"/>
                <a:cs typeface="Arial" panose="020B0604020202020204" pitchFamily="34" charset="0"/>
              </a:rPr>
              <a:t>Γ) ΣΤΟ ΚΟΙΝΩΝΙΚΟ ΠΕΡΙΒΑΛΛΟΝ </a:t>
            </a:r>
          </a:p>
          <a:p>
            <a:pPr marL="0" lvl="1" indent="0" eaLnBrk="1" hangingPunct="1">
              <a:lnSpc>
                <a:spcPct val="100000"/>
              </a:lnSpc>
              <a:spcBef>
                <a:spcPts val="1000"/>
              </a:spcBef>
              <a:buFont typeface="Wingdings" pitchFamily="2" charset="2"/>
              <a:buChar char="v"/>
              <a:defRPr/>
            </a:pPr>
            <a:r>
              <a:rPr lang="el-GR" sz="2000" cap="none" dirty="0" smtClean="0">
                <a:latin typeface="Arial" panose="020B0604020202020204" pitchFamily="34" charset="0"/>
                <a:cs typeface="Arial" panose="020B0604020202020204" pitchFamily="34" charset="0"/>
              </a:rPr>
              <a:t>Φίλοι (παιδιά χωρίς φίλους εύκολα θύματα</a:t>
            </a:r>
            <a:r>
              <a:rPr lang="el-GR" sz="2000" cap="none" dirty="0">
                <a:latin typeface="Arial" panose="020B0604020202020204" pitchFamily="34" charset="0"/>
                <a:cs typeface="Arial" panose="020B0604020202020204" pitchFamily="34" charset="0"/>
              </a:rPr>
              <a:t>)</a:t>
            </a:r>
            <a:endParaRPr lang="en-US" sz="2000" cap="none" dirty="0">
              <a:latin typeface="Arial" panose="020B0604020202020204" pitchFamily="34" charset="0"/>
              <a:cs typeface="Arial" panose="020B0604020202020204" pitchFamily="34" charset="0"/>
            </a:endParaRPr>
          </a:p>
          <a:p>
            <a:pPr marL="0" lvl="1" indent="0" eaLnBrk="1" hangingPunct="1">
              <a:lnSpc>
                <a:spcPct val="100000"/>
              </a:lnSpc>
              <a:spcBef>
                <a:spcPts val="1000"/>
              </a:spcBef>
              <a:buFont typeface="Wingdings" pitchFamily="2" charset="2"/>
              <a:buChar char="v"/>
              <a:defRPr/>
            </a:pPr>
            <a:r>
              <a:rPr lang="el-GR" sz="2000" cap="none" dirty="0" smtClean="0">
                <a:latin typeface="Arial" panose="020B0604020202020204" pitchFamily="34" charset="0"/>
                <a:cs typeface="Arial" panose="020B0604020202020204" pitchFamily="34" charset="0"/>
              </a:rPr>
              <a:t>Σχολείο </a:t>
            </a:r>
            <a:r>
              <a:rPr lang="el-GR" sz="2000" cap="none" dirty="0">
                <a:latin typeface="Arial" panose="020B0604020202020204" pitchFamily="34" charset="0"/>
                <a:cs typeface="Arial" panose="020B0604020202020204" pitchFamily="34" charset="0"/>
              </a:rPr>
              <a:t>(</a:t>
            </a:r>
            <a:r>
              <a:rPr lang="el-GR" sz="2000" cap="none" dirty="0" smtClean="0">
                <a:latin typeface="Arial" panose="020B0604020202020204" pitchFamily="34" charset="0"/>
                <a:cs typeface="Arial" panose="020B0604020202020204" pitchFamily="34" charset="0"/>
              </a:rPr>
              <a:t>σχολική αποτυχία)</a:t>
            </a:r>
            <a:endParaRPr lang="en-US" sz="2000" cap="none" dirty="0">
              <a:latin typeface="Arial" panose="020B0604020202020204" pitchFamily="34" charset="0"/>
              <a:cs typeface="Arial" panose="020B0604020202020204" pitchFamily="34" charset="0"/>
            </a:endParaRPr>
          </a:p>
          <a:p>
            <a:pPr marL="0" lvl="1" indent="0" eaLnBrk="1" hangingPunct="1">
              <a:lnSpc>
                <a:spcPct val="100000"/>
              </a:lnSpc>
              <a:spcBef>
                <a:spcPts val="1000"/>
              </a:spcBef>
              <a:buFont typeface="Wingdings" pitchFamily="2" charset="2"/>
              <a:buChar char="v"/>
              <a:defRPr/>
            </a:pPr>
            <a:r>
              <a:rPr lang="el-GR" sz="2000" cap="none" dirty="0" smtClean="0">
                <a:latin typeface="Arial" panose="020B0604020202020204" pitchFamily="34" charset="0"/>
                <a:cs typeface="Arial" panose="020B0604020202020204" pitchFamily="34" charset="0"/>
              </a:rPr>
              <a:t>Γεωγραφικό περιβάλλον </a:t>
            </a:r>
            <a:r>
              <a:rPr lang="el-GR" sz="2000" cap="none" dirty="0">
                <a:latin typeface="Arial" panose="020B0604020202020204" pitchFamily="34" charset="0"/>
                <a:cs typeface="Arial" panose="020B0604020202020204" pitchFamily="34" charset="0"/>
              </a:rPr>
              <a:t>(</a:t>
            </a:r>
            <a:r>
              <a:rPr lang="el-GR" sz="2000" cap="none" dirty="0" smtClean="0">
                <a:latin typeface="Arial" panose="020B0604020202020204" pitchFamily="34" charset="0"/>
                <a:cs typeface="Arial" panose="020B0604020202020204" pitchFamily="34" charset="0"/>
              </a:rPr>
              <a:t>αστοί </a:t>
            </a:r>
            <a:r>
              <a:rPr lang="el-GR" sz="2000" cap="none" dirty="0">
                <a:latin typeface="Arial" panose="020B0604020202020204" pitchFamily="34" charset="0"/>
                <a:cs typeface="Arial" panose="020B0604020202020204" pitchFamily="34" charset="0"/>
              </a:rPr>
              <a:t>τα </a:t>
            </a:r>
            <a:r>
              <a:rPr lang="el-GR" sz="2000" cap="none" dirty="0" smtClean="0">
                <a:latin typeface="Arial" panose="020B0604020202020204" pitchFamily="34" charset="0"/>
                <a:cs typeface="Arial" panose="020B0604020202020204" pitchFamily="34" charset="0"/>
              </a:rPr>
              <a:t>περισσότερα θύματα</a:t>
            </a:r>
            <a:r>
              <a:rPr lang="el-GR" sz="2000" cap="none" dirty="0">
                <a:latin typeface="Arial" panose="020B0604020202020204" pitchFamily="34" charset="0"/>
                <a:cs typeface="Arial" panose="020B0604020202020204" pitchFamily="34" charset="0"/>
              </a:rPr>
              <a:t>)</a:t>
            </a:r>
            <a:endParaRPr lang="en-US" sz="2000" cap="none"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bwMode="auto"/>
        <p:txBody>
          <a:bodyPr wrap="square" numCol="1" anchorCtr="0" compatLnSpc="1">
            <a:prstTxWarp prst="textNoShape">
              <a:avLst/>
            </a:prstTxWarp>
            <a:normAutofit fontScale="90000"/>
          </a:bodyPr>
          <a:lstStyle/>
          <a:p>
            <a:pPr eaLnBrk="1" hangingPunct="1">
              <a:defRPr/>
            </a:pPr>
            <a:r>
              <a:rPr lang="el-GR" sz="4900" cap="none" smtClean="0"/>
              <a:t>Ηλεκτρονική παρενόχληση - εκφοβισμός (Cyberbulling)</a:t>
            </a:r>
            <a:endParaRPr lang="en-US" sz="4900" cap="none" smtClean="0"/>
          </a:p>
        </p:txBody>
      </p:sp>
      <p:sp>
        <p:nvSpPr>
          <p:cNvPr id="3" name="Content Placeholder 2"/>
          <p:cNvSpPr>
            <a:spLocks noGrp="1"/>
          </p:cNvSpPr>
          <p:nvPr>
            <p:ph sz="quarter" idx="4294967295"/>
          </p:nvPr>
        </p:nvSpPr>
        <p:spPr bwMode="auto">
          <a:xfrm>
            <a:off x="685800" y="2063750"/>
            <a:ext cx="10394950" cy="3311525"/>
          </a:xfrm>
          <a:noFill/>
        </p:spPr>
        <p:txBody>
          <a:bodyPr wrap="square" numCol="1" anchorCtr="0" compatLnSpc="1">
            <a:prstTxWarp prst="textNoShape">
              <a:avLst/>
            </a:prstTxWarp>
          </a:bodyPr>
          <a:lstStyle/>
          <a:p>
            <a:pPr eaLnBrk="1" hangingPunct="1">
              <a:lnSpc>
                <a:spcPct val="100000"/>
              </a:lnSpc>
            </a:pPr>
            <a:r>
              <a:rPr lang="el-GR" sz="1600" b="1" cap="none" smtClean="0">
                <a:latin typeface="Arial" charset="0"/>
                <a:cs typeface="Arial" charset="0"/>
              </a:rPr>
              <a:t>Τι είναι το </a:t>
            </a:r>
            <a:r>
              <a:rPr lang="en-US" sz="1600" b="1" cap="none" smtClean="0">
                <a:latin typeface="Arial" charset="0"/>
                <a:cs typeface="Arial" charset="0"/>
              </a:rPr>
              <a:t>Cyberbulling</a:t>
            </a:r>
            <a:r>
              <a:rPr lang="el-GR" sz="1600" b="1" cap="none" smtClean="0">
                <a:latin typeface="Arial" charset="0"/>
                <a:cs typeface="Arial" charset="0"/>
              </a:rPr>
              <a:t>;</a:t>
            </a:r>
          </a:p>
          <a:p>
            <a:pPr eaLnBrk="1" hangingPunct="1">
              <a:lnSpc>
                <a:spcPct val="100000"/>
              </a:lnSpc>
              <a:buFont typeface="Arial" charset="0"/>
              <a:buNone/>
            </a:pPr>
            <a:r>
              <a:rPr lang="el-GR" sz="1600" b="1" cap="none" smtClean="0">
                <a:latin typeface="Arial" charset="0"/>
                <a:cs typeface="Arial" charset="0"/>
              </a:rPr>
              <a:t>	Η εσκεμμένη, επαναλαμβανομένη, εχθρική συμπεριφορά από ένα άτομο η ομάδα, που προορίζεται να προκαλέσει εκφοβισμό ή και να βλάψει άλλους μέσα στο διαδίκτυο ονομάζεται </a:t>
            </a:r>
            <a:r>
              <a:rPr lang="en-US" sz="1600" b="1" cap="none" smtClean="0">
                <a:latin typeface="Arial" charset="0"/>
                <a:cs typeface="Arial" charset="0"/>
              </a:rPr>
              <a:t>cyberbulling</a:t>
            </a:r>
            <a:r>
              <a:rPr lang="el-GR" sz="1600" b="1" cap="none" smtClean="0">
                <a:latin typeface="Arial" charset="0"/>
                <a:cs typeface="Arial" charset="0"/>
              </a:rPr>
              <a:t>  (Belsey, 2004)</a:t>
            </a:r>
            <a:endParaRPr lang="en-US" sz="1600" b="1" cap="none" smtClean="0">
              <a:latin typeface="Arial" charset="0"/>
              <a:cs typeface="Arial" charset="0"/>
            </a:endParaRPr>
          </a:p>
          <a:p>
            <a:pPr eaLnBrk="1" hangingPunct="1">
              <a:lnSpc>
                <a:spcPct val="100000"/>
              </a:lnSpc>
            </a:pPr>
            <a:r>
              <a:rPr lang="el-GR" sz="1600" b="1" cap="none" smtClean="0">
                <a:latin typeface="Arial" charset="0"/>
                <a:cs typeface="Arial" charset="0"/>
              </a:rPr>
              <a:t>Παρά τις ομοιότητες μεταξύ εκφοβισμού στο διαδίκτυο και  παραδοσιακού εκφοβισμού, εντοπίζονται αρκετές διαφορές μεταξύ των δυο (Ybarra , 2007)</a:t>
            </a:r>
          </a:p>
          <a:p>
            <a:pPr marL="742950" lvl="1" indent="-285750" eaLnBrk="1" hangingPunct="1">
              <a:lnSpc>
                <a:spcPct val="100000"/>
              </a:lnSpc>
              <a:buFont typeface="Wingdings" pitchFamily="2" charset="2"/>
              <a:buChar char="v"/>
            </a:pPr>
            <a:r>
              <a:rPr lang="el-GR" sz="1600" b="1" cap="none" smtClean="0">
                <a:latin typeface="Arial" charset="0"/>
                <a:cs typeface="Arial" charset="0"/>
              </a:rPr>
              <a:t> Προφίλ θυτών/θυμάτων (Θύτες «αδύναμα»παιδιά -θύματα οι «νταήδες»</a:t>
            </a:r>
            <a:r>
              <a:rPr lang="en-US" sz="1600" b="1" cap="none" smtClean="0">
                <a:latin typeface="Arial" charset="0"/>
                <a:cs typeface="Arial" charset="0"/>
              </a:rPr>
              <a:t>)</a:t>
            </a:r>
            <a:endParaRPr lang="el-GR" sz="1600" b="1" cap="none" smtClean="0">
              <a:latin typeface="Arial" charset="0"/>
              <a:cs typeface="Arial" charset="0"/>
            </a:endParaRPr>
          </a:p>
          <a:p>
            <a:pPr marL="742950" lvl="1" indent="-285750" eaLnBrk="1" hangingPunct="1">
              <a:lnSpc>
                <a:spcPct val="100000"/>
              </a:lnSpc>
              <a:buFont typeface="Wingdings" pitchFamily="2" charset="2"/>
              <a:buChar char="v"/>
            </a:pPr>
            <a:r>
              <a:rPr lang="el-GR" sz="1600" b="1" cap="none" smtClean="0">
                <a:latin typeface="Arial" charset="0"/>
                <a:cs typeface="Arial" charset="0"/>
              </a:rPr>
              <a:t> Φύλο και παρενόχληση (Τα αγόρια υπερέχουν στη θυματοποίηση)</a:t>
            </a:r>
          </a:p>
          <a:p>
            <a:pPr marL="742950" lvl="1" indent="-285750" eaLnBrk="1" hangingPunct="1">
              <a:lnSpc>
                <a:spcPct val="100000"/>
              </a:lnSpc>
              <a:buFont typeface="Wingdings" pitchFamily="2" charset="2"/>
              <a:buChar char="v"/>
            </a:pPr>
            <a:r>
              <a:rPr lang="el-GR" sz="1600" b="1" cap="none" smtClean="0">
                <a:latin typeface="Arial" charset="0"/>
                <a:cs typeface="Arial" charset="0"/>
              </a:rPr>
              <a:t> Ηλικία και εκφοβισμός (Προέφηβοι θύματα- ενήλικες θύτες)</a:t>
            </a:r>
          </a:p>
          <a:p>
            <a:pPr marL="742950" lvl="1" indent="-285750" eaLnBrk="1" hangingPunct="1">
              <a:lnSpc>
                <a:spcPct val="100000"/>
              </a:lnSpc>
              <a:buFont typeface="Wingdings" pitchFamily="2" charset="2"/>
              <a:buChar char="v"/>
            </a:pPr>
            <a:r>
              <a:rPr lang="el-GR" sz="1600" b="1" cap="none" smtClean="0">
                <a:latin typeface="Arial" charset="0"/>
                <a:cs typeface="Arial" charset="0"/>
              </a:rPr>
              <a:t> Οι παράγοντες που ενισχύουν τον  κίνδυνο για  παρενόχληση (Οικογένεια, κοινωνία)</a:t>
            </a:r>
            <a:endParaRPr lang="en-US" sz="1600" b="1" cap="none" smtClean="0">
              <a:latin typeface="Arial" charset="0"/>
              <a:cs typeface="Arial"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6"/>
          <p:cNvSpPr>
            <a:spLocks noGrp="1"/>
          </p:cNvSpPr>
          <p:nvPr>
            <p:ph type="title"/>
          </p:nvPr>
        </p:nvSpPr>
        <p:spPr bwMode="auto"/>
        <p:txBody>
          <a:bodyPr wrap="square" numCol="1" anchorCtr="0" compatLnSpc="1">
            <a:prstTxWarp prst="textNoShape">
              <a:avLst/>
            </a:prstTxWarp>
          </a:bodyPr>
          <a:lstStyle/>
          <a:p>
            <a:pPr eaLnBrk="1" hangingPunct="1"/>
            <a:r>
              <a:rPr lang="el-GR" cap="none" smtClean="0"/>
              <a:t>Σκοπός της παρουσίασης</a:t>
            </a:r>
            <a:endParaRPr lang="en-US" cap="none" smtClean="0"/>
          </a:p>
        </p:txBody>
      </p:sp>
      <p:sp>
        <p:nvSpPr>
          <p:cNvPr id="24578" name="Content Placeholder 7"/>
          <p:cNvSpPr>
            <a:spLocks noGrp="1"/>
          </p:cNvSpPr>
          <p:nvPr>
            <p:ph sz="quarter" idx="13"/>
          </p:nvPr>
        </p:nvSpPr>
        <p:spPr bwMode="auto">
          <a:xfrm>
            <a:off x="685800" y="2063750"/>
            <a:ext cx="10394950" cy="3311525"/>
          </a:xfrm>
        </p:spPr>
        <p:txBody>
          <a:bodyPr wrap="square" numCol="1" anchorCtr="0" compatLnSpc="1">
            <a:prstTxWarp prst="textNoShape">
              <a:avLst/>
            </a:prstTxWarp>
          </a:bodyPr>
          <a:lstStyle/>
          <a:p>
            <a:pPr eaLnBrk="1" hangingPunct="1"/>
            <a:r>
              <a:rPr lang="el-GR" sz="3200" b="1" cap="none" smtClean="0">
                <a:latin typeface="Arial" charset="0"/>
                <a:cs typeface="Arial" charset="0"/>
              </a:rPr>
              <a:t>Σκοπός της παρουσίασης είναι η διερεύνηση του πεδίου «ασφάλεια στο διαδίκτυο» προκειμένου να προσδιοριστούν οι παράμετροι αυτού του ζητήματος</a:t>
            </a:r>
            <a:endParaRPr lang="en-US" sz="3200" b="1" cap="none" smtClean="0">
              <a:latin typeface="Arial" charset="0"/>
              <a:cs typeface="Arial" charset="0"/>
            </a:endParaRPr>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bwMode="auto">
          <a:noFill/>
        </p:spPr>
        <p:txBody>
          <a:bodyPr wrap="square" numCol="1" anchorCtr="0" compatLnSpc="1">
            <a:prstTxWarp prst="textNoShape">
              <a:avLst/>
            </a:prstTxWarp>
          </a:bodyPr>
          <a:lstStyle/>
          <a:p>
            <a:pPr eaLnBrk="1" hangingPunct="1"/>
            <a:r>
              <a:rPr lang="el-GR" cap="none" smtClean="0"/>
              <a:t>Βίαια παιχνίδια στο διαδίκτυο</a:t>
            </a:r>
            <a:endParaRPr lang="en-US" cap="none" smtClean="0"/>
          </a:p>
        </p:txBody>
      </p:sp>
      <p:sp>
        <p:nvSpPr>
          <p:cNvPr id="3" name="Content Placeholder 2"/>
          <p:cNvSpPr>
            <a:spLocks noGrp="1"/>
          </p:cNvSpPr>
          <p:nvPr>
            <p:ph sz="quarter" idx="4294967295"/>
          </p:nvPr>
        </p:nvSpPr>
        <p:spPr bwMode="auto">
          <a:xfrm>
            <a:off x="2038350" y="2063750"/>
            <a:ext cx="7796213" cy="3311525"/>
          </a:xfrm>
          <a:noFill/>
        </p:spPr>
        <p:txBody>
          <a:bodyPr wrap="square" numCol="1" anchorCtr="0" compatLnSpc="1">
            <a:prstTxWarp prst="textNoShape">
              <a:avLst/>
            </a:prstTxWarp>
          </a:bodyPr>
          <a:lstStyle/>
          <a:p>
            <a:pPr eaLnBrk="1" hangingPunct="1">
              <a:lnSpc>
                <a:spcPct val="100000"/>
              </a:lnSpc>
            </a:pPr>
            <a:r>
              <a:rPr lang="el-GR" sz="1700" b="1" cap="none" smtClean="0">
                <a:latin typeface="Arial" charset="0"/>
                <a:cs typeface="Arial" charset="0"/>
              </a:rPr>
              <a:t>Σύμφωνα με έρευνες εκατομμύρια άτομα αφιερώνουν χρόνο σε καθημερινή βάση σε βίαια ηλεκτρονικά παιχνίδια (</a:t>
            </a:r>
            <a:r>
              <a:rPr lang="en-US" sz="1700" b="1" cap="none" smtClean="0">
                <a:latin typeface="Arial" charset="0"/>
                <a:cs typeface="Arial" charset="0"/>
                <a:hlinkClick r:id="rId2"/>
              </a:rPr>
              <a:t>http://www.appdata.com</a:t>
            </a:r>
            <a:r>
              <a:rPr lang="en-US" sz="1700" b="1" cap="none" smtClean="0">
                <a:latin typeface="Arial" charset="0"/>
                <a:cs typeface="Arial" charset="0"/>
              </a:rPr>
              <a:t>)</a:t>
            </a:r>
          </a:p>
          <a:p>
            <a:pPr eaLnBrk="1" hangingPunct="1">
              <a:lnSpc>
                <a:spcPct val="100000"/>
              </a:lnSpc>
            </a:pPr>
            <a:r>
              <a:rPr lang="el-GR" sz="1700" b="1" cap="none" smtClean="0">
                <a:latin typeface="Arial" charset="0"/>
                <a:cs typeface="Arial" charset="0"/>
              </a:rPr>
              <a:t>Η βία στα ηλεκτρονικά παιχνίδια προκαλεί αντικοινωνική και πολεμοχαρή συμπεριφορά στην καθημερινότητα</a:t>
            </a:r>
            <a:r>
              <a:rPr lang="en-US" sz="1700" b="1" cap="none" smtClean="0">
                <a:latin typeface="Arial" charset="0"/>
                <a:cs typeface="Arial" charset="0"/>
              </a:rPr>
              <a:t> (Charlton &amp; Danforth, 2007)</a:t>
            </a:r>
            <a:endParaRPr lang="el-GR" sz="1700" b="1" cap="none" smtClean="0">
              <a:latin typeface="Arial" charset="0"/>
              <a:cs typeface="Arial" charset="0"/>
            </a:endParaRPr>
          </a:p>
          <a:p>
            <a:pPr lvl="1" eaLnBrk="1" hangingPunct="1">
              <a:lnSpc>
                <a:spcPct val="100000"/>
              </a:lnSpc>
            </a:pPr>
            <a:r>
              <a:rPr lang="el-GR" sz="1500" cap="none" smtClean="0">
                <a:latin typeface="Arial" charset="0"/>
                <a:cs typeface="Arial" charset="0"/>
              </a:rPr>
              <a:t>Ακραίες συμπεριφορές</a:t>
            </a:r>
          </a:p>
          <a:p>
            <a:pPr lvl="1" eaLnBrk="1" hangingPunct="1">
              <a:lnSpc>
                <a:spcPct val="100000"/>
              </a:lnSpc>
            </a:pPr>
            <a:r>
              <a:rPr lang="el-GR" sz="1500" cap="none" smtClean="0">
                <a:latin typeface="Arial" charset="0"/>
                <a:cs typeface="Arial" charset="0"/>
              </a:rPr>
              <a:t>Συναισθήματα ευφορίας</a:t>
            </a:r>
          </a:p>
          <a:p>
            <a:pPr lvl="1" eaLnBrk="1" hangingPunct="1">
              <a:lnSpc>
                <a:spcPct val="100000"/>
              </a:lnSpc>
            </a:pPr>
            <a:r>
              <a:rPr lang="el-GR" sz="1500" cap="none" smtClean="0">
                <a:latin typeface="Arial" charset="0"/>
                <a:cs typeface="Arial" charset="0"/>
              </a:rPr>
              <a:t>Συμπτώματα στέρησης</a:t>
            </a:r>
          </a:p>
          <a:p>
            <a:pPr lvl="1" eaLnBrk="1" hangingPunct="1">
              <a:lnSpc>
                <a:spcPct val="100000"/>
              </a:lnSpc>
            </a:pPr>
            <a:r>
              <a:rPr lang="el-GR" sz="1500" cap="none" smtClean="0">
                <a:latin typeface="Arial" charset="0"/>
                <a:cs typeface="Arial" charset="0"/>
              </a:rPr>
              <a:t> Συναίσθημα υποτροπής, επαναφοράς και σύγκρουσης </a:t>
            </a:r>
            <a:endParaRPr lang="en-US" sz="1500" cap="none" smtClean="0">
              <a:latin typeface="Arial" charset="0"/>
              <a:cs typeface="Arial" charset="0"/>
            </a:endParaRPr>
          </a:p>
          <a:p>
            <a:pPr lvl="1" eaLnBrk="1" hangingPunct="1">
              <a:lnSpc>
                <a:spcPct val="100000"/>
              </a:lnSpc>
            </a:pPr>
            <a:r>
              <a:rPr lang="el-GR" sz="1500" cap="none" smtClean="0">
                <a:latin typeface="Arial" charset="0"/>
                <a:cs typeface="Arial" charset="0"/>
              </a:rPr>
              <a:t>Οδηγεί στην εγκληματικότητα</a:t>
            </a:r>
            <a:endParaRPr lang="en-US" sz="1500" cap="none" smtClean="0">
              <a:latin typeface="Arial" charset="0"/>
              <a:cs typeface="Arial" charset="0"/>
            </a:endParaRPr>
          </a:p>
        </p:txBody>
      </p:sp>
      <p:pic>
        <p:nvPicPr>
          <p:cNvPr id="96259" name="Εικόνα 3"/>
          <p:cNvPicPr>
            <a:picLocks noChangeAspect="1"/>
          </p:cNvPicPr>
          <p:nvPr/>
        </p:nvPicPr>
        <p:blipFill>
          <a:blip r:embed="rId3"/>
          <a:srcRect/>
          <a:stretch>
            <a:fillRect/>
          </a:stretch>
        </p:blipFill>
        <p:spPr bwMode="auto">
          <a:xfrm>
            <a:off x="7751763" y="3644900"/>
            <a:ext cx="1728787" cy="1087438"/>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buClr>
                <a:schemeClr val="accent1"/>
              </a:buClr>
              <a:buSzPct val="160000"/>
              <a:defRPr/>
            </a:pPr>
            <a:r>
              <a:rPr lang="el-GR" cap="none" dirty="0" smtClean="0">
                <a:effectLst>
                  <a:outerShdw blurRad="38100" dist="38100" dir="2700000" algn="tl">
                    <a:srgbClr val="C0C0C0"/>
                  </a:outerShdw>
                </a:effectLst>
              </a:rPr>
              <a:t>Παραπληροφόρηση στο διαδίκτυο</a:t>
            </a:r>
            <a:endParaRPr lang="en-US" cap="none" dirty="0">
              <a:effectLst>
                <a:outerShdw blurRad="38100" dist="38100" dir="2700000" algn="tl">
                  <a:srgbClr val="C0C0C0"/>
                </a:outerShdw>
              </a:effectLst>
            </a:endParaRPr>
          </a:p>
        </p:txBody>
      </p:sp>
      <p:sp>
        <p:nvSpPr>
          <p:cNvPr id="3" name="Content Placeholder 2"/>
          <p:cNvSpPr>
            <a:spLocks noGrp="1"/>
          </p:cNvSpPr>
          <p:nvPr>
            <p:ph sz="quarter" idx="13"/>
          </p:nvPr>
        </p:nvSpPr>
        <p:spPr bwMode="auto">
          <a:xfrm>
            <a:off x="685800" y="2063750"/>
            <a:ext cx="9148763" cy="3311525"/>
          </a:xfrm>
        </p:spPr>
        <p:txBody>
          <a:bodyPr wrap="square" numCol="1" anchorCtr="0" compatLnSpc="1">
            <a:prstTxWarp prst="textNoShape">
              <a:avLst/>
            </a:prstTxWarp>
          </a:bodyPr>
          <a:lstStyle/>
          <a:p>
            <a:pPr lvl="1" algn="just" eaLnBrk="1" hangingPunct="1">
              <a:buClr>
                <a:srgbClr val="B80E0F"/>
              </a:buClr>
            </a:pPr>
            <a:r>
              <a:rPr lang="el-GR" sz="2000" cap="none" smtClean="0">
                <a:latin typeface="Arial" charset="0"/>
                <a:cs typeface="Arial" charset="0"/>
              </a:rPr>
              <a:t>Η ποσότητα των πληροφοριών που διατίθενται διαμέσω του διαδικτύου ολοένα και αυξάνεται</a:t>
            </a:r>
            <a:r>
              <a:rPr lang="en-US" sz="2000" cap="none" smtClean="0">
                <a:latin typeface="Arial" charset="0"/>
                <a:cs typeface="Arial" charset="0"/>
              </a:rPr>
              <a:t> </a:t>
            </a:r>
            <a:r>
              <a:rPr lang="el-GR" sz="2000" cap="none" smtClean="0">
                <a:latin typeface="Arial" charset="0"/>
                <a:cs typeface="Arial" charset="0"/>
              </a:rPr>
              <a:t>(</a:t>
            </a:r>
            <a:r>
              <a:rPr lang="en-US" sz="2000" cap="none" smtClean="0">
                <a:latin typeface="Arial" charset="0"/>
                <a:cs typeface="Arial" charset="0"/>
                <a:hlinkClick r:id="rId2"/>
              </a:rPr>
              <a:t>http://www.Pi.Ac.Cy/internetsafety</a:t>
            </a:r>
            <a:r>
              <a:rPr lang="en-US" sz="2000" cap="none" smtClean="0">
                <a:latin typeface="Arial" charset="0"/>
                <a:cs typeface="Arial" charset="0"/>
              </a:rPr>
              <a:t>) </a:t>
            </a:r>
          </a:p>
          <a:p>
            <a:pPr lvl="1" algn="just" eaLnBrk="1" hangingPunct="1">
              <a:buClr>
                <a:srgbClr val="B80E0F"/>
              </a:buClr>
            </a:pPr>
            <a:r>
              <a:rPr lang="el-GR" sz="2000" cap="none" smtClean="0">
                <a:latin typeface="Arial" charset="0"/>
                <a:cs typeface="Arial" charset="0"/>
              </a:rPr>
              <a:t>Παραπληροφόρηση στο διαδίκτυο είναι δυνατό να συμβεί με την παρουσίαση διάφορων ψευδών η αναληθών η τροποποιημένων πληροφορίων σε ιστοσελίδες, με πιθανό σκοπό την παραπλάνηση μας</a:t>
            </a:r>
          </a:p>
          <a:p>
            <a:pPr lvl="1" algn="just" eaLnBrk="1" hangingPunct="1">
              <a:buClr>
                <a:srgbClr val="B80E0F"/>
              </a:buClr>
            </a:pPr>
            <a:r>
              <a:rPr lang="el-GR" sz="2000" cap="none" smtClean="0">
                <a:latin typeface="Arial" charset="0"/>
                <a:cs typeface="Arial" charset="0"/>
              </a:rPr>
              <a:t>Καθένας μπορεί να δημοσιεύσει σχόλια η πληροφορίες στο διαδίκτυο</a:t>
            </a:r>
          </a:p>
          <a:p>
            <a:pPr lvl="1" algn="just" eaLnBrk="1" hangingPunct="1">
              <a:buClr>
                <a:srgbClr val="B80E0F"/>
              </a:buClr>
            </a:pPr>
            <a:r>
              <a:rPr lang="el-GR" sz="2000" cap="none" smtClean="0">
                <a:latin typeface="Arial" charset="0"/>
                <a:cs typeface="Arial" charset="0"/>
              </a:rPr>
              <a:t>Το διαδίκτυο, σε πολλές περιπτώσεις, δεν διαθέτει ασφαλιστικές δικλείδες για τον έλεγχο της εγκυρότητας των πληροφοριών που δημοσιεύονται</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71475"/>
            <a:ext cx="10396538" cy="1152525"/>
          </a:xfrm>
        </p:spPr>
        <p:txBody>
          <a:bodyPr/>
          <a:lstStyle/>
          <a:p>
            <a:pPr eaLnBrk="1" fontAlgn="auto" hangingPunct="1">
              <a:spcAft>
                <a:spcPts val="0"/>
              </a:spcAft>
              <a:buClr>
                <a:schemeClr val="accent1"/>
              </a:buClr>
              <a:buSzPct val="160000"/>
              <a:buFont typeface="Arial" panose="020B0604020202020204" pitchFamily="34" charset="0"/>
              <a:buNone/>
              <a:defRPr/>
            </a:pPr>
            <a:r>
              <a:rPr lang="el-GR" cap="none" dirty="0" smtClean="0">
                <a:effectLst>
                  <a:outerShdw blurRad="38100" dist="38100" dir="2700000" algn="tl">
                    <a:srgbClr val="C0C0C0"/>
                  </a:outerShdw>
                </a:effectLst>
              </a:rPr>
              <a:t>Διαμοιρασμός αρχείων</a:t>
            </a:r>
            <a:endParaRPr lang="en-US" cap="none" dirty="0">
              <a:effectLst>
                <a:outerShdw blurRad="38100" dist="38100" dir="2700000" algn="tl">
                  <a:srgbClr val="C0C0C0"/>
                </a:outerShdw>
              </a:effectLst>
            </a:endParaRPr>
          </a:p>
        </p:txBody>
      </p:sp>
      <p:sp>
        <p:nvSpPr>
          <p:cNvPr id="3" name="Content Placeholder 2"/>
          <p:cNvSpPr>
            <a:spLocks noGrp="1"/>
          </p:cNvSpPr>
          <p:nvPr>
            <p:ph sz="quarter" idx="13"/>
          </p:nvPr>
        </p:nvSpPr>
        <p:spPr>
          <a:xfrm>
            <a:off x="685800" y="1501775"/>
            <a:ext cx="9148763" cy="3873500"/>
          </a:xfrm>
        </p:spPr>
        <p:txBody>
          <a:bodyPr>
            <a:noAutofit/>
          </a:bodyPr>
          <a:lstStyle/>
          <a:p>
            <a:pPr marL="457200" lvl="1" indent="0" eaLnBrk="1" fontAlgn="auto" hangingPunct="1">
              <a:spcAft>
                <a:spcPts val="0"/>
              </a:spcAft>
              <a:buClr>
                <a:srgbClr val="B80E0F"/>
              </a:buClr>
              <a:buFont typeface="Arial" panose="020B0604020202020204" pitchFamily="34" charset="0"/>
              <a:buNone/>
              <a:defRPr/>
            </a:pPr>
            <a:r>
              <a:rPr lang="el-GR" sz="1400" cap="none" dirty="0" smtClean="0">
                <a:latin typeface="Arial" panose="020B0604020202020204" pitchFamily="34" charset="0"/>
                <a:cs typeface="Arial" panose="020B0604020202020204" pitchFamily="34" charset="0"/>
              </a:rPr>
              <a:t>Διαμοιρασμός αρχείων είναι η δυνατότητα που προφέρει το διαδίκτυο στους χρήστες του, να διαμοιράζονται αρχεία κάθε είδους</a:t>
            </a:r>
            <a:r>
              <a:rPr lang="en-US" sz="1400" cap="none" dirty="0" smtClean="0">
                <a:latin typeface="Arial" panose="020B0604020202020204" pitchFamily="34" charset="0"/>
                <a:cs typeface="Arial" panose="020B0604020202020204" pitchFamily="34" charset="0"/>
              </a:rPr>
              <a:t> </a:t>
            </a:r>
            <a:r>
              <a:rPr lang="el-GR" sz="1400" cap="none" dirty="0" smtClean="0">
                <a:latin typeface="Arial" panose="020B0604020202020204" pitchFamily="34" charset="0"/>
                <a:cs typeface="Arial" panose="020B0604020202020204" pitchFamily="34" charset="0"/>
              </a:rPr>
              <a:t>και πραγματοποιείται μέσω διάφορων προγραμμάτων (που διατίθενται στο διαδίκτυο ελεύθερα</a:t>
            </a:r>
            <a:r>
              <a:rPr lang="en-US" sz="1400" cap="none" dirty="0" smtClean="0">
                <a:latin typeface="Arial" panose="020B0604020202020204" pitchFamily="34" charset="0"/>
                <a:cs typeface="Arial" panose="020B0604020202020204" pitchFamily="34" charset="0"/>
              </a:rPr>
              <a:t> </a:t>
            </a:r>
            <a:r>
              <a:rPr lang="el-GR" sz="1400" cap="none" dirty="0" smtClean="0">
                <a:latin typeface="Arial" panose="020B0604020202020204" pitchFamily="34" charset="0"/>
                <a:cs typeface="Arial" panose="020B0604020202020204" pitchFamily="34" charset="0"/>
              </a:rPr>
              <a:t>η με πληρωμή)</a:t>
            </a:r>
            <a:r>
              <a:rPr lang="en-US" sz="1400" cap="none" dirty="0" smtClean="0">
                <a:latin typeface="Arial" panose="020B0604020202020204" pitchFamily="34" charset="0"/>
                <a:cs typeface="Arial" panose="020B0604020202020204" pitchFamily="34" charset="0"/>
              </a:rPr>
              <a:t> </a:t>
            </a:r>
            <a:r>
              <a:rPr lang="el-GR" sz="1400" cap="none" dirty="0" smtClean="0">
                <a:latin typeface="Arial" panose="020B0604020202020204" pitchFamily="34" charset="0"/>
                <a:cs typeface="Arial" panose="020B0604020202020204" pitchFamily="34" charset="0"/>
              </a:rPr>
              <a:t>(</a:t>
            </a:r>
            <a:r>
              <a:rPr lang="en-US" sz="1400" cap="none" dirty="0" smtClean="0">
                <a:latin typeface="Arial" panose="020B0604020202020204" pitchFamily="34" charset="0"/>
                <a:cs typeface="Arial" panose="020B0604020202020204" pitchFamily="34" charset="0"/>
                <a:hlinkClick r:id="rId2"/>
              </a:rPr>
              <a:t>http://www2.e-yliko.gr/htmls/safety/sfshare.aspx</a:t>
            </a:r>
            <a:r>
              <a:rPr lang="en-US" sz="1400" cap="none" dirty="0" smtClean="0">
                <a:latin typeface="Arial" panose="020B0604020202020204" pitchFamily="34" charset="0"/>
                <a:cs typeface="Arial" panose="020B0604020202020204" pitchFamily="34" charset="0"/>
              </a:rPr>
              <a:t>)</a:t>
            </a:r>
          </a:p>
          <a:p>
            <a:pPr marL="457200" lvl="1" indent="0" eaLnBrk="1" fontAlgn="auto" hangingPunct="1">
              <a:spcAft>
                <a:spcPts val="0"/>
              </a:spcAft>
              <a:buClr>
                <a:srgbClr val="B80E0F"/>
              </a:buClr>
              <a:buFont typeface="Arial" panose="020B0604020202020204" pitchFamily="34" charset="0"/>
              <a:buNone/>
              <a:defRPr/>
            </a:pPr>
            <a:r>
              <a:rPr lang="el-GR" sz="1400" cap="none" dirty="0">
                <a:latin typeface="Arial" panose="020B0604020202020204" pitchFamily="34" charset="0"/>
                <a:cs typeface="Arial" panose="020B0604020202020204" pitchFamily="34" charset="0"/>
              </a:rPr>
              <a:t>Η</a:t>
            </a:r>
            <a:r>
              <a:rPr lang="el-GR" sz="1400" cap="none" dirty="0" smtClean="0">
                <a:latin typeface="Arial" panose="020B0604020202020204" pitchFamily="34" charset="0"/>
                <a:cs typeface="Arial" panose="020B0604020202020204" pitchFamily="34" charset="0"/>
              </a:rPr>
              <a:t> χρήση των προγραμμάτων διαμοιρασμού αρχείων παραβιάζει τους κανόνες «υγιεινής» του υπολογιστή μας</a:t>
            </a:r>
          </a:p>
          <a:p>
            <a:pPr marL="457200" lvl="1" indent="0" eaLnBrk="1" fontAlgn="auto" hangingPunct="1">
              <a:spcAft>
                <a:spcPts val="0"/>
              </a:spcAft>
              <a:buClr>
                <a:srgbClr val="B80E0F"/>
              </a:buClr>
              <a:buFont typeface="Arial" panose="020B0604020202020204" pitchFamily="34" charset="0"/>
              <a:buNone/>
              <a:defRPr/>
            </a:pPr>
            <a:r>
              <a:rPr lang="el-GR" sz="1400" cap="none" dirty="0">
                <a:latin typeface="Arial" panose="020B0604020202020204" pitchFamily="34" charset="0"/>
                <a:cs typeface="Arial" panose="020B0604020202020204" pitchFamily="34" charset="0"/>
              </a:rPr>
              <a:t>Μ</a:t>
            </a:r>
            <a:r>
              <a:rPr lang="el-GR" sz="1400" cap="none" dirty="0" smtClean="0">
                <a:latin typeface="Arial" panose="020B0604020202020204" pitchFamily="34" charset="0"/>
                <a:cs typeface="Arial" panose="020B0604020202020204" pitchFamily="34" charset="0"/>
              </a:rPr>
              <a:t>οιραζόμαστε «αρχεία» με χρήστες που δεν τους γνωρίζουμε και δεν τους εμπιστευόμαστε (</a:t>
            </a:r>
            <a:r>
              <a:rPr lang="en-US" sz="1400" cap="none" dirty="0">
                <a:latin typeface="Arial" panose="020B0604020202020204" pitchFamily="34" charset="0"/>
                <a:cs typeface="Arial" panose="020B0604020202020204" pitchFamily="34" charset="0"/>
              </a:rPr>
              <a:t>K</a:t>
            </a:r>
            <a:r>
              <a:rPr lang="en-US" sz="1400" cap="none" dirty="0" smtClean="0">
                <a:latin typeface="Arial" panose="020B0604020202020204" pitchFamily="34" charset="0"/>
                <a:cs typeface="Arial" panose="020B0604020202020204" pitchFamily="34" charset="0"/>
              </a:rPr>
              <a:t>oji </a:t>
            </a:r>
            <a:r>
              <a:rPr lang="en-US" sz="1400" cap="none" dirty="0" err="1">
                <a:latin typeface="Arial" panose="020B0604020202020204" pitchFamily="34" charset="0"/>
                <a:cs typeface="Arial" panose="020B0604020202020204" pitchFamily="34" charset="0"/>
              </a:rPr>
              <a:t>D</a:t>
            </a:r>
            <a:r>
              <a:rPr lang="en-US" sz="1400" cap="none" dirty="0" err="1" smtClean="0">
                <a:latin typeface="Arial" panose="020B0604020202020204" pitchFamily="34" charset="0"/>
                <a:cs typeface="Arial" panose="020B0604020202020204" pitchFamily="34" charset="0"/>
              </a:rPr>
              <a:t>omon</a:t>
            </a:r>
            <a:r>
              <a:rPr lang="en-US" sz="1400" cap="none" dirty="0" smtClean="0">
                <a:latin typeface="Arial" panose="020B0604020202020204" pitchFamily="34" charset="0"/>
                <a:cs typeface="Arial" panose="020B0604020202020204" pitchFamily="34" charset="0"/>
              </a:rPr>
              <a:t>, </a:t>
            </a:r>
            <a:r>
              <a:rPr lang="en-US" sz="1400" cap="none" dirty="0">
                <a:latin typeface="Arial" panose="020B0604020202020204" pitchFamily="34" charset="0"/>
                <a:cs typeface="Arial" panose="020B0604020202020204" pitchFamily="34" charset="0"/>
              </a:rPr>
              <a:t>N</a:t>
            </a:r>
            <a:r>
              <a:rPr lang="en-US" sz="1400" cap="none" dirty="0" smtClean="0">
                <a:latin typeface="Arial" panose="020B0604020202020204" pitchFamily="34" charset="0"/>
                <a:cs typeface="Arial" panose="020B0604020202020204" pitchFamily="34" charset="0"/>
              </a:rPr>
              <a:t>aoto </a:t>
            </a:r>
            <a:r>
              <a:rPr lang="en-US" sz="1400" cap="none" dirty="0">
                <a:latin typeface="Arial" panose="020B0604020202020204" pitchFamily="34" charset="0"/>
                <a:cs typeface="Arial" panose="020B0604020202020204" pitchFamily="34" charset="0"/>
              </a:rPr>
              <a:t>Y</a:t>
            </a:r>
            <a:r>
              <a:rPr lang="en-US" sz="1400" cap="none" dirty="0" smtClean="0">
                <a:latin typeface="Arial" panose="020B0604020202020204" pitchFamily="34" charset="0"/>
                <a:cs typeface="Arial" panose="020B0604020202020204" pitchFamily="34" charset="0"/>
              </a:rPr>
              <a:t>amazaki, 2004)</a:t>
            </a:r>
          </a:p>
          <a:p>
            <a:pPr marL="457200" lvl="1" indent="0" eaLnBrk="1" fontAlgn="auto" hangingPunct="1">
              <a:spcAft>
                <a:spcPts val="0"/>
              </a:spcAft>
              <a:buClr>
                <a:srgbClr val="B80E0F"/>
              </a:buClr>
              <a:buFont typeface="Arial" panose="020B0604020202020204" pitchFamily="34" charset="0"/>
              <a:buNone/>
              <a:defRPr/>
            </a:pPr>
            <a:r>
              <a:rPr lang="el-GR" sz="1400" cap="none" dirty="0">
                <a:latin typeface="Arial" panose="020B0604020202020204" pitchFamily="34" charset="0"/>
                <a:cs typeface="Arial" panose="020B0604020202020204" pitchFamily="34" charset="0"/>
              </a:rPr>
              <a:t>Α</a:t>
            </a:r>
            <a:r>
              <a:rPr lang="el-GR" sz="1400" cap="none" dirty="0" smtClean="0">
                <a:latin typeface="Arial" panose="020B0604020202020204" pitchFamily="34" charset="0"/>
                <a:cs typeface="Arial" panose="020B0604020202020204" pitchFamily="34" charset="0"/>
              </a:rPr>
              <a:t>ν, από λάθος στις ρυθμίσεις του προγράμματος διαμοιρασμού αρχείων γίνει κοινόχρηστος ολόκληρος ο σκληρός δίσκος του τοπικού υπολογιστή, τότε</a:t>
            </a:r>
          </a:p>
          <a:p>
            <a:pPr lvl="1" eaLnBrk="1" fontAlgn="auto" hangingPunct="1">
              <a:spcAft>
                <a:spcPts val="0"/>
              </a:spcAft>
              <a:buClr>
                <a:srgbClr val="B80E0F"/>
              </a:buClr>
              <a:buFont typeface="Arial" panose="020B0604020202020204" pitchFamily="34" charset="0"/>
              <a:buChar char="•"/>
              <a:defRPr/>
            </a:pPr>
            <a:r>
              <a:rPr lang="el-GR" sz="1400" cap="none" dirty="0" smtClean="0">
                <a:latin typeface="Arial" panose="020B0604020202020204" pitchFamily="34" charset="0"/>
                <a:cs typeface="Arial" panose="020B0604020202020204" pitchFamily="34" charset="0"/>
              </a:rPr>
              <a:t>θα εκτεθούν σε </a:t>
            </a:r>
            <a:r>
              <a:rPr lang="el-GR" sz="1400" cap="none" dirty="0">
                <a:latin typeface="Arial" panose="020B0604020202020204" pitchFamily="34" charset="0"/>
                <a:cs typeface="Arial" panose="020B0604020202020204" pitchFamily="34" charset="0"/>
              </a:rPr>
              <a:t>ό</a:t>
            </a:r>
            <a:r>
              <a:rPr lang="el-GR" sz="1400" cap="none" dirty="0" smtClean="0">
                <a:latin typeface="Arial" panose="020B0604020202020204" pitchFamily="34" charset="0"/>
                <a:cs typeface="Arial" panose="020B0604020202020204" pitchFamily="34" charset="0"/>
              </a:rPr>
              <a:t>λους τους χρήστες που χρησιμοποιούν το πρόγραμμα αυτό προσωπικά</a:t>
            </a:r>
            <a:r>
              <a:rPr lang="en-US" sz="1400" cap="none" dirty="0" smtClean="0">
                <a:latin typeface="Arial" panose="020B0604020202020204" pitchFamily="34" charset="0"/>
                <a:cs typeface="Arial" panose="020B0604020202020204" pitchFamily="34" charset="0"/>
              </a:rPr>
              <a:t> </a:t>
            </a:r>
            <a:r>
              <a:rPr lang="el-GR" sz="1400" cap="none" dirty="0" smtClean="0">
                <a:latin typeface="Arial" panose="020B0604020202020204" pitchFamily="34" charset="0"/>
                <a:cs typeface="Arial" panose="020B0604020202020204" pitchFamily="34" charset="0"/>
              </a:rPr>
              <a:t>δεδομένα</a:t>
            </a:r>
            <a:r>
              <a:rPr lang="en-US" sz="1400" cap="none" dirty="0" smtClean="0">
                <a:latin typeface="Arial" panose="020B0604020202020204" pitchFamily="34" charset="0"/>
                <a:cs typeface="Arial" panose="020B0604020202020204" pitchFamily="34" charset="0"/>
              </a:rPr>
              <a:t> </a:t>
            </a:r>
            <a:r>
              <a:rPr lang="el-GR" sz="1400" cap="none" dirty="0">
                <a:latin typeface="Arial" panose="020B0604020202020204" pitchFamily="34" charset="0"/>
                <a:cs typeface="Arial" panose="020B0604020202020204" pitchFamily="34" charset="0"/>
              </a:rPr>
              <a:t>ό</a:t>
            </a:r>
            <a:r>
              <a:rPr lang="el-GR" sz="1400" cap="none" dirty="0" smtClean="0">
                <a:latin typeface="Arial" panose="020B0604020202020204" pitchFamily="34" charset="0"/>
                <a:cs typeface="Arial" panose="020B0604020202020204" pitchFamily="34" charset="0"/>
              </a:rPr>
              <a:t>πως</a:t>
            </a:r>
          </a:p>
          <a:p>
            <a:pPr lvl="2" eaLnBrk="1" fontAlgn="auto" hangingPunct="1">
              <a:spcAft>
                <a:spcPts val="0"/>
              </a:spcAft>
              <a:buClr>
                <a:srgbClr val="B80E0F"/>
              </a:buClr>
              <a:buFont typeface="Arial" panose="020B0604020202020204" pitchFamily="34" charset="0"/>
              <a:buChar char="•"/>
              <a:defRPr/>
            </a:pPr>
            <a:r>
              <a:rPr lang="el-GR" sz="1200" cap="none" dirty="0" smtClean="0">
                <a:latin typeface="Arial" panose="020B0604020202020204" pitchFamily="34" charset="0"/>
                <a:cs typeface="Arial" panose="020B0604020202020204" pitchFamily="34" charset="0"/>
              </a:rPr>
              <a:t>αριθμοί πιστωτικών καρτών</a:t>
            </a:r>
          </a:p>
          <a:p>
            <a:pPr lvl="2" eaLnBrk="1" fontAlgn="auto" hangingPunct="1">
              <a:spcAft>
                <a:spcPts val="0"/>
              </a:spcAft>
              <a:buClr>
                <a:srgbClr val="B80E0F"/>
              </a:buClr>
              <a:buFont typeface="Arial" panose="020B0604020202020204" pitchFamily="34" charset="0"/>
              <a:buChar char="•"/>
              <a:defRPr/>
            </a:pPr>
            <a:r>
              <a:rPr lang="el-GR" sz="1200" cap="none" dirty="0" smtClean="0">
                <a:latin typeface="Arial" panose="020B0604020202020204" pitchFamily="34" charset="0"/>
                <a:cs typeface="Arial" panose="020B0604020202020204" pitchFamily="34" charset="0"/>
              </a:rPr>
              <a:t>φορολογικά δεδομένα</a:t>
            </a:r>
          </a:p>
          <a:p>
            <a:pPr lvl="2" eaLnBrk="1" fontAlgn="auto" hangingPunct="1">
              <a:spcAft>
                <a:spcPts val="0"/>
              </a:spcAft>
              <a:buClr>
                <a:srgbClr val="B80E0F"/>
              </a:buClr>
              <a:buFont typeface="Arial" panose="020B0604020202020204" pitchFamily="34" charset="0"/>
              <a:buChar char="•"/>
              <a:defRPr/>
            </a:pPr>
            <a:r>
              <a:rPr lang="el-GR" sz="1200" cap="none" dirty="0" smtClean="0">
                <a:latin typeface="Arial" panose="020B0604020202020204" pitchFamily="34" charset="0"/>
                <a:cs typeface="Arial" panose="020B0604020202020204" pitchFamily="34" charset="0"/>
              </a:rPr>
              <a:t>προσωπικά δεδομένα</a:t>
            </a:r>
            <a:endParaRPr lang="en-US" sz="1200" cap="none" dirty="0" smtClean="0">
              <a:latin typeface="Arial" panose="020B0604020202020204" pitchFamily="34" charset="0"/>
              <a:cs typeface="Arial" panose="020B0604020202020204" pitchFamily="34" charset="0"/>
            </a:endParaRPr>
          </a:p>
        </p:txBody>
      </p:sp>
      <p:pic>
        <p:nvPicPr>
          <p:cNvPr id="98307" name="Εικόνα 3"/>
          <p:cNvPicPr>
            <a:picLocks noChangeAspect="1"/>
          </p:cNvPicPr>
          <p:nvPr/>
        </p:nvPicPr>
        <p:blipFill>
          <a:blip r:embed="rId3"/>
          <a:srcRect/>
          <a:stretch>
            <a:fillRect/>
          </a:stretch>
        </p:blipFill>
        <p:spPr bwMode="auto">
          <a:xfrm>
            <a:off x="8688388" y="188913"/>
            <a:ext cx="1511300" cy="131286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fade">
                                      <p:cBhvr>
                                        <p:cTn id="41"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10396538" cy="1457325"/>
          </a:xfrm>
        </p:spPr>
        <p:txBody>
          <a:bodyPr/>
          <a:lstStyle/>
          <a:p>
            <a:pPr eaLnBrk="1" fontAlgn="auto" hangingPunct="1">
              <a:spcAft>
                <a:spcPts val="0"/>
              </a:spcAft>
              <a:defRPr/>
            </a:pPr>
            <a:r>
              <a:rPr lang="el-GR" cap="none" dirty="0" smtClean="0">
                <a:effectLst>
                  <a:outerShdw blurRad="38100" dist="38100" dir="2700000" algn="tl">
                    <a:srgbClr val="C0C0C0"/>
                  </a:outerShdw>
                </a:effectLst>
              </a:rPr>
              <a:t>Ηλεκτρονικός τζόγος</a:t>
            </a:r>
            <a:endParaRPr lang="en-US" dirty="0"/>
          </a:p>
        </p:txBody>
      </p:sp>
      <p:sp>
        <p:nvSpPr>
          <p:cNvPr id="3" name="Content Placeholder 2"/>
          <p:cNvSpPr>
            <a:spLocks noGrp="1"/>
          </p:cNvSpPr>
          <p:nvPr>
            <p:ph sz="quarter" idx="13"/>
          </p:nvPr>
        </p:nvSpPr>
        <p:spPr>
          <a:xfrm>
            <a:off x="685800" y="1447800"/>
            <a:ext cx="10396538" cy="3927475"/>
          </a:xfrm>
        </p:spPr>
        <p:txBody>
          <a:bodyPr>
            <a:normAutofit fontScale="25000" lnSpcReduction="20000"/>
          </a:bodyPr>
          <a:lstStyle/>
          <a:p>
            <a:pPr marL="457200" lvl="1" indent="0" eaLnBrk="1" fontAlgn="auto" hangingPunct="1">
              <a:spcAft>
                <a:spcPts val="0"/>
              </a:spcAft>
              <a:buClr>
                <a:srgbClr val="B80E0F"/>
              </a:buClr>
              <a:buFont typeface="Arial" panose="020B0604020202020204" pitchFamily="34" charset="0"/>
              <a:buNone/>
              <a:defRPr/>
            </a:pPr>
            <a:r>
              <a:rPr lang="el-GR" sz="6400" cap="none" dirty="0">
                <a:latin typeface="Arial" panose="020B0604020202020204" pitchFamily="34" charset="0"/>
                <a:cs typeface="Arial" panose="020B0604020202020204" pitchFamily="34" charset="0"/>
              </a:rPr>
              <a:t>Μ</a:t>
            </a:r>
            <a:r>
              <a:rPr lang="el-GR" sz="6400" cap="none" dirty="0" smtClean="0">
                <a:latin typeface="Arial" panose="020B0604020202020204" pitchFamily="34" charset="0"/>
                <a:cs typeface="Arial" panose="020B0604020202020204" pitchFamily="34" charset="0"/>
              </a:rPr>
              <a:t>ε τον </a:t>
            </a:r>
            <a:r>
              <a:rPr lang="el-GR" sz="6400" cap="none" dirty="0">
                <a:latin typeface="Arial" panose="020B0604020202020204" pitchFamily="34" charset="0"/>
                <a:cs typeface="Arial" panose="020B0604020202020204" pitchFamily="34" charset="0"/>
              </a:rPr>
              <a:t>ό</a:t>
            </a:r>
            <a:r>
              <a:rPr lang="el-GR" sz="6400" cap="none" dirty="0" smtClean="0">
                <a:latin typeface="Arial" panose="020B0604020202020204" pitchFamily="34" charset="0"/>
                <a:cs typeface="Arial" panose="020B0604020202020204" pitchFamily="34" charset="0"/>
              </a:rPr>
              <a:t>ρο ηλεκτρονικός τζόγος εννοούμε την δραστηριότητα κατά την οποία δυο η περισσότερα άτομα συναντώνται διαδικτυακά με άσκοπο την ανάλλαγη στοιχημάτων</a:t>
            </a:r>
            <a:r>
              <a:rPr lang="en-US" sz="6400" cap="none" dirty="0" smtClean="0">
                <a:latin typeface="Arial" panose="020B0604020202020204" pitchFamily="34" charset="0"/>
                <a:cs typeface="Arial" panose="020B0604020202020204" pitchFamily="34" charset="0"/>
              </a:rPr>
              <a:t> </a:t>
            </a:r>
            <a:r>
              <a:rPr lang="el-GR" sz="6400" cap="none" dirty="0" smtClean="0">
                <a:latin typeface="Arial" panose="020B0604020202020204" pitchFamily="34" charset="0"/>
                <a:cs typeface="Arial" panose="020B0604020202020204" pitchFamily="34" charset="0"/>
              </a:rPr>
              <a:t>(</a:t>
            </a:r>
            <a:r>
              <a:rPr lang="en-US" sz="6400" cap="none" dirty="0" smtClean="0">
                <a:latin typeface="Arial" panose="020B0604020202020204" pitchFamily="34" charset="0"/>
                <a:cs typeface="Arial" panose="020B0604020202020204" pitchFamily="34" charset="0"/>
              </a:rPr>
              <a:t>Joanne Lloyd, Helen doll, Keith </a:t>
            </a:r>
            <a:r>
              <a:rPr lang="en-US" sz="6400" cap="none" dirty="0" err="1" smtClean="0">
                <a:latin typeface="Arial" panose="020B0604020202020204" pitchFamily="34" charset="0"/>
                <a:cs typeface="Arial" panose="020B0604020202020204" pitchFamily="34" charset="0"/>
              </a:rPr>
              <a:t>Hawton</a:t>
            </a:r>
            <a:r>
              <a:rPr lang="en-US" sz="6400" cap="none" dirty="0" smtClean="0">
                <a:latin typeface="Arial" panose="020B0604020202020204" pitchFamily="34" charset="0"/>
                <a:cs typeface="Arial" panose="020B0604020202020204" pitchFamily="34" charset="0"/>
              </a:rPr>
              <a:t>, William h. Dutton, </a:t>
            </a:r>
            <a:r>
              <a:rPr lang="en-US" sz="6400" cap="none" dirty="0">
                <a:latin typeface="Arial" panose="020B0604020202020204" pitchFamily="34" charset="0"/>
                <a:cs typeface="Arial" panose="020B0604020202020204" pitchFamily="34" charset="0"/>
              </a:rPr>
              <a:t>J</a:t>
            </a:r>
            <a:r>
              <a:rPr lang="en-US" sz="6400" cap="none" dirty="0" smtClean="0">
                <a:latin typeface="Arial" panose="020B0604020202020204" pitchFamily="34" charset="0"/>
                <a:cs typeface="Arial" panose="020B0604020202020204" pitchFamily="34" charset="0"/>
              </a:rPr>
              <a:t>ohn r. Geddes, guy m. Goodwin and Robert d. rogers, 2010)</a:t>
            </a:r>
            <a:endParaRPr lang="el-GR" b="1" dirty="0" smtClean="0">
              <a:latin typeface="Arial" panose="020B0604020202020204" pitchFamily="34" charset="0"/>
              <a:cs typeface="Arial" panose="020B0604020202020204" pitchFamily="34" charset="0"/>
            </a:endParaRPr>
          </a:p>
          <a:p>
            <a:pPr lvl="1" eaLnBrk="1" fontAlgn="auto" hangingPunct="1">
              <a:spcAft>
                <a:spcPts val="0"/>
              </a:spcAft>
              <a:buFont typeface="Arial" panose="020B0604020202020204" pitchFamily="34" charset="0"/>
              <a:buChar char="•"/>
              <a:defRPr/>
            </a:pPr>
            <a:r>
              <a:rPr lang="el-GR" sz="8800" b="1" cap="none" dirty="0">
                <a:latin typeface="Arial" panose="020B0604020202020204" pitchFamily="34" charset="0"/>
                <a:cs typeface="Arial" panose="020B0604020202020204" pitchFamily="34" charset="0"/>
              </a:rPr>
              <a:t>Οι </a:t>
            </a:r>
            <a:r>
              <a:rPr lang="el-GR" sz="8800" b="1" cap="none" dirty="0" smtClean="0">
                <a:latin typeface="Arial" panose="020B0604020202020204" pitchFamily="34" charset="0"/>
                <a:cs typeface="Arial" panose="020B0604020202020204" pitchFamily="34" charset="0"/>
              </a:rPr>
              <a:t>λόγοι </a:t>
            </a:r>
            <a:r>
              <a:rPr lang="el-GR" sz="8800" b="1" cap="none" dirty="0">
                <a:latin typeface="Arial" panose="020B0604020202020204" pitchFamily="34" charset="0"/>
                <a:cs typeface="Arial" panose="020B0604020202020204" pitchFamily="34" charset="0"/>
              </a:rPr>
              <a:t>που </a:t>
            </a:r>
            <a:r>
              <a:rPr lang="el-GR" sz="8800" b="1" cap="none" dirty="0" smtClean="0">
                <a:latin typeface="Arial" panose="020B0604020202020204" pitchFamily="34" charset="0"/>
                <a:cs typeface="Arial" panose="020B0604020202020204" pitchFamily="34" charset="0"/>
              </a:rPr>
              <a:t>παίζουν τυχερά παιχνίδια </a:t>
            </a:r>
            <a:r>
              <a:rPr lang="el-GR" sz="8800" b="1" cap="none" dirty="0">
                <a:latin typeface="Arial" panose="020B0604020202020204" pitchFamily="34" charset="0"/>
                <a:cs typeface="Arial" panose="020B0604020202020204" pitchFamily="34" charset="0"/>
              </a:rPr>
              <a:t>στο </a:t>
            </a:r>
            <a:r>
              <a:rPr lang="el-GR" sz="8800" b="1" cap="none" dirty="0" smtClean="0">
                <a:latin typeface="Arial" panose="020B0604020202020204" pitchFamily="34" charset="0"/>
                <a:cs typeface="Arial" panose="020B0604020202020204" pitchFamily="34" charset="0"/>
              </a:rPr>
              <a:t>διαδίκτυο μπορεί </a:t>
            </a:r>
            <a:r>
              <a:rPr lang="el-GR" sz="8800" b="1" cap="none" dirty="0">
                <a:latin typeface="Arial" panose="020B0604020202020204" pitchFamily="34" charset="0"/>
                <a:cs typeface="Arial" panose="020B0604020202020204" pitchFamily="34" charset="0"/>
              </a:rPr>
              <a:t>να </a:t>
            </a:r>
            <a:r>
              <a:rPr lang="el-GR" sz="8800" b="1" cap="none" dirty="0" smtClean="0">
                <a:latin typeface="Arial" panose="020B0604020202020204" pitchFamily="34" charset="0"/>
                <a:cs typeface="Arial" panose="020B0604020202020204" pitchFamily="34" charset="0"/>
              </a:rPr>
              <a:t>είναι:</a:t>
            </a:r>
            <a:endParaRPr lang="el-GR" sz="8800" b="1" cap="none" dirty="0">
              <a:latin typeface="Arial" panose="020B0604020202020204" pitchFamily="34" charset="0"/>
              <a:cs typeface="Arial" panose="020B0604020202020204" pitchFamily="34" charset="0"/>
            </a:endParaRPr>
          </a:p>
          <a:p>
            <a:pPr lvl="2" eaLnBrk="1" fontAlgn="auto" hangingPunct="1">
              <a:spcAft>
                <a:spcPts val="0"/>
              </a:spcAft>
              <a:buFont typeface="Wingdings" pitchFamily="2" charset="2"/>
              <a:buChar char="§"/>
              <a:defRPr/>
            </a:pPr>
            <a:r>
              <a:rPr lang="el-GR" sz="6400" cap="none" dirty="0" smtClean="0">
                <a:latin typeface="Arial" panose="020B0604020202020204" pitchFamily="34" charset="0"/>
                <a:cs typeface="Arial" panose="020B0604020202020204" pitchFamily="34" charset="0"/>
              </a:rPr>
              <a:t>Η ρ</a:t>
            </a:r>
            <a:r>
              <a:rPr lang="el-GR" sz="6400" cap="none" dirty="0">
                <a:latin typeface="Arial" panose="020B0604020202020204" pitchFamily="34" charset="0"/>
                <a:cs typeface="Arial" panose="020B0604020202020204" pitchFamily="34" charset="0"/>
              </a:rPr>
              <a:t>ύ</a:t>
            </a:r>
            <a:r>
              <a:rPr lang="el-GR" sz="6400" cap="none" dirty="0" smtClean="0">
                <a:latin typeface="Arial" panose="020B0604020202020204" pitchFamily="34" charset="0"/>
                <a:cs typeface="Arial" panose="020B0604020202020204" pitchFamily="34" charset="0"/>
              </a:rPr>
              <a:t>θμιση της διάθεσης</a:t>
            </a:r>
          </a:p>
          <a:p>
            <a:pPr lvl="2" eaLnBrk="1" fontAlgn="auto" hangingPunct="1">
              <a:spcAft>
                <a:spcPts val="0"/>
              </a:spcAft>
              <a:buFont typeface="Wingdings" pitchFamily="2" charset="2"/>
              <a:buChar char="§"/>
              <a:defRPr/>
            </a:pPr>
            <a:r>
              <a:rPr lang="el-GR" sz="6400" cap="none" dirty="0" smtClean="0">
                <a:latin typeface="Arial" panose="020B0604020202020204" pitchFamily="34" charset="0"/>
                <a:cs typeface="Arial" panose="020B0604020202020204" pitchFamily="34" charset="0"/>
              </a:rPr>
              <a:t>Το οικονομικό κέρδος</a:t>
            </a:r>
          </a:p>
          <a:p>
            <a:pPr lvl="2" eaLnBrk="1" fontAlgn="auto" hangingPunct="1">
              <a:spcAft>
                <a:spcPts val="0"/>
              </a:spcAft>
              <a:buFont typeface="Wingdings" pitchFamily="2" charset="2"/>
              <a:buChar char="§"/>
              <a:defRPr/>
            </a:pPr>
            <a:r>
              <a:rPr lang="el-GR" sz="6400" cap="none" dirty="0" smtClean="0">
                <a:latin typeface="Arial" panose="020B0604020202020204" pitchFamily="34" charset="0"/>
                <a:cs typeface="Arial" panose="020B0604020202020204" pitchFamily="34" charset="0"/>
              </a:rPr>
              <a:t>Η ευχαρίστηση</a:t>
            </a:r>
            <a:r>
              <a:rPr lang="en-US" sz="6400" cap="none" dirty="0">
                <a:latin typeface="Arial" panose="020B0604020202020204" pitchFamily="34" charset="0"/>
                <a:cs typeface="Arial" panose="020B0604020202020204" pitchFamily="34" charset="0"/>
              </a:rPr>
              <a:t>	</a:t>
            </a:r>
            <a:r>
              <a:rPr lang="en-US" sz="6400" cap="none" dirty="0" smtClean="0">
                <a:latin typeface="Arial" panose="020B0604020202020204" pitchFamily="34" charset="0"/>
                <a:cs typeface="Arial" panose="020B0604020202020204" pitchFamily="34" charset="0"/>
              </a:rPr>
              <a:t>Joanne Lloyd, Helen doll, Keith </a:t>
            </a:r>
            <a:r>
              <a:rPr lang="en-US" sz="6400" cap="none" dirty="0" err="1">
                <a:latin typeface="Arial" panose="020B0604020202020204" pitchFamily="34" charset="0"/>
                <a:cs typeface="Arial" panose="020B0604020202020204" pitchFamily="34" charset="0"/>
              </a:rPr>
              <a:t>H</a:t>
            </a:r>
            <a:r>
              <a:rPr lang="en-US" sz="6400" cap="none" dirty="0" err="1" smtClean="0">
                <a:latin typeface="Arial" panose="020B0604020202020204" pitchFamily="34" charset="0"/>
                <a:cs typeface="Arial" panose="020B0604020202020204" pitchFamily="34" charset="0"/>
              </a:rPr>
              <a:t>awton</a:t>
            </a:r>
            <a:r>
              <a:rPr lang="en-US" sz="6400" cap="none" dirty="0" smtClean="0">
                <a:latin typeface="Arial" panose="020B0604020202020204" pitchFamily="34" charset="0"/>
                <a:cs typeface="Arial" panose="020B0604020202020204" pitchFamily="34" charset="0"/>
              </a:rPr>
              <a:t>, William h. Dutton, John r. Geddes, Guy m. Goodwin and Robert d. Rogers, 2010)</a:t>
            </a:r>
          </a:p>
          <a:p>
            <a:pPr marL="457200" lvl="1" indent="0" eaLnBrk="1" fontAlgn="auto" hangingPunct="1">
              <a:spcAft>
                <a:spcPts val="0"/>
              </a:spcAft>
              <a:buFont typeface="Arial" panose="020B0604020202020204" pitchFamily="34" charset="0"/>
              <a:buNone/>
              <a:defRPr/>
            </a:pPr>
            <a:endParaRPr lang="en-US" sz="6400" cap="none" dirty="0" smtClean="0">
              <a:latin typeface="Arial" panose="020B0604020202020204" pitchFamily="34" charset="0"/>
              <a:cs typeface="Arial" panose="020B0604020202020204" pitchFamily="34" charset="0"/>
            </a:endParaRPr>
          </a:p>
          <a:p>
            <a:pPr lvl="1" eaLnBrk="1" fontAlgn="auto" hangingPunct="1">
              <a:spcAft>
                <a:spcPts val="0"/>
              </a:spcAft>
              <a:buFont typeface="Arial" panose="020B0604020202020204" pitchFamily="34" charset="0"/>
              <a:buChar char="•"/>
              <a:defRPr/>
            </a:pPr>
            <a:r>
              <a:rPr lang="el-GR" sz="8800" b="1" cap="none" dirty="0">
                <a:latin typeface="Arial" panose="020B0604020202020204" pitchFamily="34" charset="0"/>
                <a:cs typeface="Arial" panose="020B0604020202020204" pitchFamily="34" charset="0"/>
              </a:rPr>
              <a:t> οι </a:t>
            </a:r>
            <a:r>
              <a:rPr lang="el-GR" sz="8800" b="1" cap="none" dirty="0" smtClean="0">
                <a:latin typeface="Arial" panose="020B0604020202020204" pitchFamily="34" charset="0"/>
                <a:cs typeface="Arial" panose="020B0604020202020204" pitchFamily="34" charset="0"/>
              </a:rPr>
              <a:t>κίνδυνοι είναι:</a:t>
            </a:r>
            <a:endParaRPr lang="el-GR" sz="8800" b="1" cap="none" dirty="0">
              <a:latin typeface="Arial" panose="020B0604020202020204" pitchFamily="34" charset="0"/>
              <a:cs typeface="Arial" panose="020B0604020202020204" pitchFamily="34" charset="0"/>
            </a:endParaRPr>
          </a:p>
          <a:p>
            <a:pPr lvl="2" eaLnBrk="1" fontAlgn="auto" hangingPunct="1">
              <a:spcAft>
                <a:spcPts val="0"/>
              </a:spcAft>
              <a:buFont typeface="Wingdings" pitchFamily="2" charset="2"/>
              <a:buChar char="§"/>
              <a:defRPr/>
            </a:pPr>
            <a:r>
              <a:rPr lang="el-GR" sz="6400" cap="none" dirty="0" smtClean="0">
                <a:latin typeface="Arial" panose="020B0604020202020204" pitchFamily="34" charset="0"/>
                <a:cs typeface="Arial" panose="020B0604020202020204" pitchFamily="34" charset="0"/>
              </a:rPr>
              <a:t>Η εξάρτηση</a:t>
            </a:r>
          </a:p>
          <a:p>
            <a:pPr lvl="2" eaLnBrk="1" fontAlgn="auto" hangingPunct="1">
              <a:spcAft>
                <a:spcPts val="0"/>
              </a:spcAft>
              <a:buFont typeface="Wingdings" pitchFamily="2" charset="2"/>
              <a:buChar char="§"/>
              <a:defRPr/>
            </a:pPr>
            <a:r>
              <a:rPr lang="el-GR" sz="6400" cap="none" dirty="0" smtClean="0">
                <a:latin typeface="Arial" panose="020B0604020202020204" pitchFamily="34" charset="0"/>
                <a:cs typeface="Arial" panose="020B0604020202020204" pitchFamily="34" charset="0"/>
              </a:rPr>
              <a:t>Ο κίνδυνος για κατάθλιψη</a:t>
            </a:r>
          </a:p>
          <a:p>
            <a:pPr lvl="2" eaLnBrk="1" fontAlgn="auto" hangingPunct="1">
              <a:spcAft>
                <a:spcPts val="0"/>
              </a:spcAft>
              <a:buFont typeface="Wingdings" pitchFamily="2" charset="2"/>
              <a:buChar char="§"/>
              <a:defRPr/>
            </a:pPr>
            <a:r>
              <a:rPr lang="el-GR" sz="6400" cap="none" dirty="0" smtClean="0">
                <a:latin typeface="Arial" panose="020B0604020202020204" pitchFamily="34" charset="0"/>
                <a:cs typeface="Arial" panose="020B0604020202020204" pitchFamily="34" charset="0"/>
              </a:rPr>
              <a:t>Η κατανάλωση αλκοόλ και ουσών (</a:t>
            </a:r>
            <a:r>
              <a:rPr lang="en-US" sz="6400" cap="none" dirty="0" smtClean="0">
                <a:latin typeface="Arial" panose="020B0604020202020204" pitchFamily="34" charset="0"/>
                <a:cs typeface="Arial" panose="020B0604020202020204" pitchFamily="34" charset="0"/>
              </a:rPr>
              <a:t>http://www.pi.ac.cy/internetsafety)</a:t>
            </a:r>
            <a:endParaRPr lang="en-US" sz="6400" cap="none"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10394950" cy="3194050"/>
          </a:xfrm>
        </p:spPr>
        <p:txBody>
          <a:bodyPr/>
          <a:lstStyle/>
          <a:p>
            <a:pPr eaLnBrk="1" fontAlgn="auto" hangingPunct="1">
              <a:spcAft>
                <a:spcPts val="0"/>
              </a:spcAft>
              <a:defRPr/>
            </a:pPr>
            <a:r>
              <a:rPr lang="el-GR" dirty="0" smtClean="0"/>
              <a:t>5. ΠΩΣ ΜΠΟΡΩ ΝΑ ΑΝΤΙΜΕΤΩΠΙΣΩ ΤΟΥΣ ΚΙΝΔΥΝΟΥΣ ΣΤΟ ΔΙΑΔΙΚΤΥΟ</a:t>
            </a:r>
            <a:endParaRPr dirty="0"/>
          </a:p>
        </p:txBody>
      </p:sp>
      <p:sp>
        <p:nvSpPr>
          <p:cNvPr id="3" name="Text Placeholder 2"/>
          <p:cNvSpPr>
            <a:spLocks noGrp="1"/>
          </p:cNvSpPr>
          <p:nvPr>
            <p:ph type="body" idx="1"/>
          </p:nvPr>
        </p:nvSpPr>
        <p:spPr>
          <a:xfrm>
            <a:off x="685800" y="3733800"/>
            <a:ext cx="10394950" cy="1639888"/>
          </a:xfrm>
        </p:spPr>
        <p:txBody>
          <a:bodyPr/>
          <a:lstStyle/>
          <a:p>
            <a:pPr eaLnBrk="1" fontAlgn="auto" hangingPunct="1">
              <a:spcAft>
                <a:spcPts val="0"/>
              </a:spcAft>
              <a:buFont typeface="Arial" panose="020B0604020202020204" pitchFamily="34" charset="0"/>
              <a:buNone/>
              <a:defRPr/>
            </a:pPr>
            <a:r>
              <a:rPr lang="el-GR" dirty="0" smtClean="0"/>
              <a:t>ΤΡΟΠΟΙ ΠΑΡΕΜΒΑΣΗΣ ΓΙΑ ΠΑΙΔΙΑ, ΓΟΝΕΙΣ ΚΑΙ ΕΚΠΑΙΔΕΥΤΙΚΟΥΣ</a:t>
            </a:r>
            <a:endParaRPr dirty="0"/>
          </a:p>
        </p:txBody>
      </p:sp>
    </p:spTree>
  </p:cSld>
  <p:clrMapOvr>
    <a:masterClrMapping/>
  </p:clrMapOvr>
  <p:transition spd="med">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extLst/>
          </a:blip>
          <a:srcRect/>
          <a:stretch>
            <a:fillRect/>
          </a:stretch>
        </p:blipFill>
        <p:spPr bwMode="auto">
          <a:xfrm>
            <a:off x="2971800" y="457200"/>
            <a:ext cx="5105400" cy="47407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wrap="square" numCol="1" anchorCtr="0" compatLnSpc="1">
            <a:prstTxWarp prst="textNoShape">
              <a:avLst/>
            </a:prstTxWarp>
          </a:bodyPr>
          <a:lstStyle/>
          <a:p>
            <a:pPr eaLnBrk="1" hangingPunct="1">
              <a:defRPr/>
            </a:pPr>
            <a:r>
              <a:rPr lang="el-GR" b="1" cap="none" dirty="0" smtClean="0">
                <a:effectLst>
                  <a:outerShdw blurRad="38100" dist="38100" dir="2700000" algn="tl">
                    <a:srgbClr val="C0C0C0"/>
                  </a:outerShdw>
                </a:effectLst>
              </a:rPr>
              <a:t>Τ</a:t>
            </a:r>
            <a:r>
              <a:rPr lang="el-GR" cap="none" dirty="0" smtClean="0">
                <a:effectLst>
                  <a:outerShdw blurRad="38100" dist="38100" dir="2700000" algn="tl">
                    <a:srgbClr val="C0C0C0"/>
                  </a:outerShdw>
                </a:effectLst>
              </a:rPr>
              <a:t>ρόποι παρέμβασης</a:t>
            </a:r>
            <a:endParaRPr lang="en-US" cap="none" dirty="0" smtClean="0"/>
          </a:p>
        </p:txBody>
      </p:sp>
      <p:sp>
        <p:nvSpPr>
          <p:cNvPr id="5" name="Content Placeholder 4"/>
          <p:cNvSpPr>
            <a:spLocks noGrp="1"/>
          </p:cNvSpPr>
          <p:nvPr>
            <p:ph sz="quarter" idx="13"/>
          </p:nvPr>
        </p:nvSpPr>
        <p:spPr bwMode="auto">
          <a:xfrm>
            <a:off x="685800" y="2063750"/>
            <a:ext cx="10394950" cy="3311525"/>
          </a:xfrm>
        </p:spPr>
        <p:txBody>
          <a:bodyPr wrap="square" numCol="1" anchorCtr="0" compatLnSpc="1">
            <a:prstTxWarp prst="textNoShape">
              <a:avLst/>
            </a:prstTxWarp>
          </a:bodyPr>
          <a:lstStyle/>
          <a:p>
            <a:pPr eaLnBrk="1" hangingPunct="1">
              <a:lnSpc>
                <a:spcPct val="100000"/>
              </a:lnSpc>
            </a:pPr>
            <a:r>
              <a:rPr lang="el-GR" sz="2600" b="1" cap="none" smtClean="0">
                <a:latin typeface="Arial" charset="0"/>
                <a:cs typeface="Arial" charset="0"/>
              </a:rPr>
              <a:t>Τεχνικοί: </a:t>
            </a:r>
            <a:r>
              <a:rPr lang="el-GR" sz="2600" cap="none" smtClean="0">
                <a:latin typeface="Arial" charset="0"/>
                <a:cs typeface="Arial" charset="0"/>
              </a:rPr>
              <a:t>Περιλαμβάνει όλα τα τεχνικά μέσα που μπορούν να συμβάλλουν στην ασφαλή χρήση του διαδικτύου (λογισμικά, προγράμματα, φίλτρα).</a:t>
            </a:r>
          </a:p>
          <a:p>
            <a:pPr eaLnBrk="1" hangingPunct="1">
              <a:lnSpc>
                <a:spcPct val="100000"/>
              </a:lnSpc>
            </a:pPr>
            <a:r>
              <a:rPr lang="el-GR" sz="2600" b="1" cap="none" smtClean="0">
                <a:latin typeface="Arial" charset="0"/>
                <a:cs typeface="Arial" charset="0"/>
              </a:rPr>
              <a:t>Παιδαγωγικοί: </a:t>
            </a:r>
            <a:r>
              <a:rPr lang="el-GR" sz="2600" cap="none" smtClean="0">
                <a:latin typeface="Arial" charset="0"/>
                <a:cs typeface="Arial" charset="0"/>
              </a:rPr>
              <a:t>Αφορούν κυρίως το σχολείο, τους γονείς η άλλους αρμόδιους φορείς.</a:t>
            </a:r>
          </a:p>
          <a:p>
            <a:pPr eaLnBrk="1" hangingPunct="1">
              <a:lnSpc>
                <a:spcPct val="100000"/>
              </a:lnSpc>
            </a:pPr>
            <a:r>
              <a:rPr lang="el-GR" sz="2600" b="1" cap="none" smtClean="0">
                <a:latin typeface="Arial" charset="0"/>
                <a:cs typeface="Arial" charset="0"/>
              </a:rPr>
              <a:t>Άλλοι (εξειδικευμένοι τρόποι): </a:t>
            </a:r>
            <a:r>
              <a:rPr lang="el-GR" sz="2600" cap="none" smtClean="0">
                <a:latin typeface="Arial" charset="0"/>
                <a:cs typeface="Arial" charset="0"/>
              </a:rPr>
              <a:t>Παρέχονται από την πολιτεία.</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wrap="square" numCol="1" anchorCtr="0" compatLnSpc="1">
            <a:prstTxWarp prst="textNoShape">
              <a:avLst/>
            </a:prstTxWarp>
          </a:bodyPr>
          <a:lstStyle/>
          <a:p>
            <a:pPr eaLnBrk="1" hangingPunct="1">
              <a:defRPr/>
            </a:pPr>
            <a:r>
              <a:rPr lang="el-GR" cap="none" dirty="0" smtClean="0">
                <a:effectLst>
                  <a:outerShdw blurRad="38100" dist="38100" dir="2700000" algn="tl">
                    <a:srgbClr val="C0C0C0"/>
                  </a:outerShdw>
                </a:effectLst>
              </a:rPr>
              <a:t>Τεχνικοί </a:t>
            </a:r>
            <a:r>
              <a:rPr lang="el-GR" b="1" cap="none" dirty="0" smtClean="0">
                <a:effectLst>
                  <a:outerShdw blurRad="38100" dist="38100" dir="2700000" algn="tl">
                    <a:srgbClr val="C0C0C0"/>
                  </a:outerShdw>
                </a:effectLst>
              </a:rPr>
              <a:t>τ</a:t>
            </a:r>
            <a:r>
              <a:rPr lang="el-GR" cap="none" dirty="0" smtClean="0">
                <a:effectLst>
                  <a:outerShdw blurRad="38100" dist="38100" dir="2700000" algn="tl">
                    <a:srgbClr val="C0C0C0"/>
                  </a:outerShdw>
                </a:effectLst>
              </a:rPr>
              <a:t>ρόποι παρέμβασης (1/4)</a:t>
            </a:r>
            <a:endParaRPr lang="en-US" cap="none" dirty="0" smtClean="0">
              <a:effectLst>
                <a:outerShdw blurRad="38100" dist="38100" dir="2700000" algn="tl">
                  <a:srgbClr val="C0C0C0"/>
                </a:outerShdw>
              </a:effectLst>
            </a:endParaRPr>
          </a:p>
        </p:txBody>
      </p:sp>
      <p:sp>
        <p:nvSpPr>
          <p:cNvPr id="103426" name="Content Placeholder 4"/>
          <p:cNvSpPr>
            <a:spLocks noGrp="1"/>
          </p:cNvSpPr>
          <p:nvPr>
            <p:ph sz="quarter" idx="13"/>
          </p:nvPr>
        </p:nvSpPr>
        <p:spPr bwMode="auto">
          <a:xfrm>
            <a:off x="685800" y="2063750"/>
            <a:ext cx="10394950" cy="3311525"/>
          </a:xfrm>
        </p:spPr>
        <p:txBody>
          <a:bodyPr wrap="square" numCol="1" anchorCtr="0" compatLnSpc="1">
            <a:prstTxWarp prst="textNoShape">
              <a:avLst/>
            </a:prstTxWarp>
          </a:bodyPr>
          <a:lstStyle/>
          <a:p>
            <a:pPr eaLnBrk="1" hangingPunct="1"/>
            <a:r>
              <a:rPr lang="el-GR" sz="2600" b="1" cap="none" smtClean="0">
                <a:latin typeface="Arial" charset="0"/>
                <a:cs typeface="Arial" charset="0"/>
              </a:rPr>
              <a:t>Συστήματα φιλτραρίσματος και γονικού ελέγχου: </a:t>
            </a:r>
            <a:r>
              <a:rPr lang="el-GR" sz="2600" cap="none" smtClean="0">
                <a:latin typeface="Arial" charset="0"/>
                <a:cs typeface="Arial" charset="0"/>
              </a:rPr>
              <a:t>Καταγράφουν τις ιστοσελίδες που επισκέπτεται κάποιος, προειδοποιούν για ακατάλληλο περιεχόμενο ή και διακόπτουν πλήρως τη σύνδεση, ελέγχουν τι εξέρχεται από τον υπολογιστή (</a:t>
            </a:r>
            <a:r>
              <a:rPr lang="en-US" sz="2600" cap="none" smtClean="0">
                <a:latin typeface="Arial" charset="0"/>
                <a:cs typeface="Arial" charset="0"/>
              </a:rPr>
              <a:t>windows family safety, paretologic pgsurfer</a:t>
            </a:r>
            <a:r>
              <a:rPr lang="el-GR" sz="2600" cap="none" smtClean="0">
                <a:latin typeface="Arial" charset="0"/>
                <a:cs typeface="Arial" charset="0"/>
              </a:rPr>
              <a:t>)</a:t>
            </a:r>
            <a:r>
              <a:rPr lang="en-US" sz="2600" cap="none" smtClean="0">
                <a:latin typeface="Arial" charset="0"/>
                <a:cs typeface="Arial" charset="0"/>
              </a:rPr>
              <a:t>.</a:t>
            </a:r>
            <a:endParaRPr lang="el-GR" sz="2600" cap="none" smtClean="0">
              <a:latin typeface="Arial" charset="0"/>
              <a:cs typeface="Arial" charset="0"/>
            </a:endParaRPr>
          </a:p>
          <a:p>
            <a:pPr eaLnBrk="1" hangingPunct="1">
              <a:buFont typeface="Arial" charset="0"/>
              <a:buNone/>
            </a:pPr>
            <a:endParaRPr lang="el-GR" sz="1800" cap="none" smtClean="0">
              <a:latin typeface="Arial" charset="0"/>
              <a:cs typeface="Arial" charset="0"/>
            </a:endParaRPr>
          </a:p>
        </p:txBody>
      </p:sp>
      <p:pic>
        <p:nvPicPr>
          <p:cNvPr id="48130" name="Picture 2"/>
          <p:cNvPicPr>
            <a:picLocks noChangeAspect="1" noChangeArrowheads="1"/>
          </p:cNvPicPr>
          <p:nvPr/>
        </p:nvPicPr>
        <p:blipFill>
          <a:blip r:embed="rId2">
            <a:extLst/>
          </a:blip>
          <a:srcRect/>
          <a:stretch>
            <a:fillRect/>
          </a:stretch>
        </p:blipFill>
        <p:spPr bwMode="auto">
          <a:xfrm>
            <a:off x="8915400" y="4727928"/>
            <a:ext cx="1241368" cy="1066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48131" name="Picture 3"/>
          <p:cNvPicPr>
            <a:picLocks noChangeAspect="1" noChangeArrowheads="1"/>
          </p:cNvPicPr>
          <p:nvPr/>
        </p:nvPicPr>
        <p:blipFill>
          <a:blip r:embed="rId3">
            <a:extLst/>
          </a:blip>
          <a:srcRect/>
          <a:stretch>
            <a:fillRect/>
          </a:stretch>
        </p:blipFill>
        <p:spPr bwMode="auto">
          <a:xfrm rot="2149005">
            <a:off x="7309435" y="4708172"/>
            <a:ext cx="1066800" cy="11063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wrap="square" numCol="1" anchorCtr="0" compatLnSpc="1">
            <a:prstTxWarp prst="textNoShape">
              <a:avLst/>
            </a:prstTxWarp>
          </a:bodyPr>
          <a:lstStyle/>
          <a:p>
            <a:pPr eaLnBrk="1" hangingPunct="1">
              <a:defRPr/>
            </a:pPr>
            <a:r>
              <a:rPr lang="el-GR" cap="none" dirty="0" smtClean="0">
                <a:effectLst>
                  <a:outerShdw blurRad="38100" dist="38100" dir="2700000" algn="tl">
                    <a:srgbClr val="C0C0C0"/>
                  </a:outerShdw>
                </a:effectLst>
              </a:rPr>
              <a:t>Τεχνικοί </a:t>
            </a:r>
            <a:r>
              <a:rPr lang="el-GR" b="1" cap="none" dirty="0" smtClean="0">
                <a:effectLst>
                  <a:outerShdw blurRad="38100" dist="38100" dir="2700000" algn="tl">
                    <a:srgbClr val="C0C0C0"/>
                  </a:outerShdw>
                </a:effectLst>
              </a:rPr>
              <a:t>τ</a:t>
            </a:r>
            <a:r>
              <a:rPr lang="el-GR" cap="none" dirty="0" smtClean="0">
                <a:effectLst>
                  <a:outerShdw blurRad="38100" dist="38100" dir="2700000" algn="tl">
                    <a:srgbClr val="C0C0C0"/>
                  </a:outerShdw>
                </a:effectLst>
              </a:rPr>
              <a:t>ρόποι παρέμβασης (2/4)</a:t>
            </a:r>
          </a:p>
        </p:txBody>
      </p:sp>
      <p:sp>
        <p:nvSpPr>
          <p:cNvPr id="3" name="Θέση περιεχομένου 2"/>
          <p:cNvSpPr>
            <a:spLocks noGrp="1"/>
          </p:cNvSpPr>
          <p:nvPr>
            <p:ph sz="quarter" idx="13"/>
          </p:nvPr>
        </p:nvSpPr>
        <p:spPr bwMode="auto">
          <a:xfrm>
            <a:off x="685800" y="2063750"/>
            <a:ext cx="10394950" cy="2584450"/>
          </a:xfrm>
        </p:spPr>
        <p:txBody>
          <a:bodyPr wrap="square" numCol="1" anchorCtr="0" compatLnSpc="1">
            <a:prstTxWarp prst="textNoShape">
              <a:avLst/>
            </a:prstTxWarp>
          </a:bodyPr>
          <a:lstStyle/>
          <a:p>
            <a:pPr eaLnBrk="1" hangingPunct="1">
              <a:lnSpc>
                <a:spcPct val="100000"/>
              </a:lnSpc>
            </a:pPr>
            <a:r>
              <a:rPr lang="el-GR" sz="2200" b="1" cap="none" smtClean="0">
                <a:latin typeface="Arial" charset="0"/>
                <a:cs typeface="Arial" charset="0"/>
              </a:rPr>
              <a:t>Μηχανές αναζήτησης και φυλλομετρητές για παιδιά: </a:t>
            </a:r>
            <a:r>
              <a:rPr lang="el-GR" sz="2200" cap="none" smtClean="0">
                <a:latin typeface="Arial" charset="0"/>
                <a:cs typeface="Arial" charset="0"/>
              </a:rPr>
              <a:t>Επιτρέπουν το άνοιγμα μόνο εγκεκριμένων ιστοσελιδών (</a:t>
            </a:r>
            <a:r>
              <a:rPr lang="en-US" sz="2200" cap="none" smtClean="0">
                <a:latin typeface="Arial" charset="0"/>
                <a:cs typeface="Arial" charset="0"/>
              </a:rPr>
              <a:t>kidrocket, kidzui</a:t>
            </a:r>
            <a:r>
              <a:rPr lang="el-GR" sz="2200" cap="none" smtClean="0">
                <a:latin typeface="Arial" charset="0"/>
                <a:cs typeface="Arial" charset="0"/>
              </a:rPr>
              <a:t> ).</a:t>
            </a:r>
            <a:endParaRPr lang="en-US" sz="2200" cap="none" smtClean="0">
              <a:latin typeface="Arial" charset="0"/>
              <a:cs typeface="Arial" charset="0"/>
            </a:endParaRPr>
          </a:p>
          <a:p>
            <a:pPr eaLnBrk="1" hangingPunct="1">
              <a:lnSpc>
                <a:spcPct val="100000"/>
              </a:lnSpc>
            </a:pPr>
            <a:r>
              <a:rPr lang="el-GR" sz="2200" b="1" cap="none" smtClean="0">
                <a:latin typeface="Arial" charset="0"/>
                <a:cs typeface="Arial" charset="0"/>
              </a:rPr>
              <a:t>Προγράμματα προστασίας απο ιούς και τείχος προστασίας (</a:t>
            </a:r>
            <a:r>
              <a:rPr lang="en-US" sz="2200" b="1" cap="none" smtClean="0">
                <a:latin typeface="Arial" charset="0"/>
                <a:cs typeface="Arial" charset="0"/>
              </a:rPr>
              <a:t>firewall)</a:t>
            </a:r>
            <a:r>
              <a:rPr lang="el-GR" sz="2200" b="1" cap="none" smtClean="0">
                <a:latin typeface="Arial" charset="0"/>
                <a:cs typeface="Arial" charset="0"/>
              </a:rPr>
              <a:t>: </a:t>
            </a:r>
            <a:r>
              <a:rPr lang="el-GR" sz="2200" cap="none" smtClean="0">
                <a:latin typeface="Arial" charset="0"/>
                <a:cs typeface="Arial" charset="0"/>
              </a:rPr>
              <a:t>Προστατεύουν απο ιούς και αποτρέπουν την πρόσβαση τρίτων στον υπολογιστή μας αντίστοιχα (</a:t>
            </a:r>
            <a:r>
              <a:rPr lang="en-US" sz="2200" cap="none" smtClean="0">
                <a:latin typeface="Arial" charset="0"/>
                <a:cs typeface="Arial" charset="0"/>
              </a:rPr>
              <a:t>avast, avg, online amror free</a:t>
            </a:r>
            <a:r>
              <a:rPr lang="el-GR" sz="2200" cap="none" smtClean="0">
                <a:latin typeface="Arial" charset="0"/>
                <a:cs typeface="Arial" charset="0"/>
              </a:rPr>
              <a:t>)</a:t>
            </a:r>
            <a:r>
              <a:rPr lang="en-US" sz="2200" cap="none" smtClean="0">
                <a:latin typeface="Arial" charset="0"/>
                <a:cs typeface="Arial" charset="0"/>
              </a:rPr>
              <a:t>.</a:t>
            </a:r>
            <a:endParaRPr lang="el-GR" sz="2200" cap="none" smtClean="0">
              <a:latin typeface="Arial" charset="0"/>
              <a:cs typeface="Arial" charset="0"/>
            </a:endParaRPr>
          </a:p>
          <a:p>
            <a:pPr eaLnBrk="1" hangingPunct="1">
              <a:lnSpc>
                <a:spcPct val="100000"/>
              </a:lnSpc>
              <a:buFont typeface="Arial" charset="0"/>
              <a:buNone/>
            </a:pPr>
            <a:endParaRPr lang="el-GR" sz="2200" cap="none" smtClean="0">
              <a:latin typeface="Arial" charset="0"/>
              <a:cs typeface="Arial" charset="0"/>
            </a:endParaRPr>
          </a:p>
        </p:txBody>
      </p:sp>
      <p:pic>
        <p:nvPicPr>
          <p:cNvPr id="47106" name="Picture 2"/>
          <p:cNvPicPr>
            <a:picLocks noChangeAspect="1" noChangeArrowheads="1"/>
          </p:cNvPicPr>
          <p:nvPr/>
        </p:nvPicPr>
        <p:blipFill>
          <a:blip r:embed="rId2">
            <a:extLst/>
          </a:blip>
          <a:srcRect/>
          <a:stretch>
            <a:fillRect/>
          </a:stretch>
        </p:blipFill>
        <p:spPr bwMode="auto">
          <a:xfrm>
            <a:off x="10629912" y="3939073"/>
            <a:ext cx="734786" cy="685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47107" name="Picture 3"/>
          <p:cNvPicPr>
            <a:picLocks noChangeAspect="1" noChangeArrowheads="1"/>
          </p:cNvPicPr>
          <p:nvPr/>
        </p:nvPicPr>
        <p:blipFill>
          <a:blip r:embed="rId3">
            <a:extLst/>
          </a:blip>
          <a:srcRect/>
          <a:stretch>
            <a:fillRect/>
          </a:stretch>
        </p:blipFill>
        <p:spPr bwMode="auto">
          <a:xfrm rot="2094660">
            <a:off x="569325" y="4575437"/>
            <a:ext cx="690949" cy="67962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47108" name="Picture 4"/>
          <p:cNvPicPr>
            <a:picLocks noChangeAspect="1" noChangeArrowheads="1"/>
          </p:cNvPicPr>
          <p:nvPr/>
        </p:nvPicPr>
        <p:blipFill>
          <a:blip r:embed="rId4">
            <a:extLst/>
          </a:blip>
          <a:srcRect/>
          <a:stretch>
            <a:fillRect/>
          </a:stretch>
        </p:blipFill>
        <p:spPr bwMode="auto">
          <a:xfrm>
            <a:off x="6872596" y="4521993"/>
            <a:ext cx="590550" cy="5619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47109" name="Picture 5"/>
          <p:cNvPicPr>
            <a:picLocks noChangeAspect="1" noChangeArrowheads="1"/>
          </p:cNvPicPr>
          <p:nvPr/>
        </p:nvPicPr>
        <p:blipFill>
          <a:blip r:embed="rId5">
            <a:extLst/>
          </a:blip>
          <a:srcRect/>
          <a:stretch>
            <a:fillRect/>
          </a:stretch>
        </p:blipFill>
        <p:spPr bwMode="auto">
          <a:xfrm rot="2607697">
            <a:off x="7368864" y="4142864"/>
            <a:ext cx="581025" cy="533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47110" name="Picture 6"/>
          <p:cNvPicPr>
            <a:picLocks noChangeAspect="1" noChangeArrowheads="1"/>
          </p:cNvPicPr>
          <p:nvPr/>
        </p:nvPicPr>
        <p:blipFill>
          <a:blip r:embed="rId6">
            <a:extLst/>
          </a:blip>
          <a:srcRect/>
          <a:stretch>
            <a:fillRect/>
          </a:stretch>
        </p:blipFill>
        <p:spPr bwMode="auto">
          <a:xfrm>
            <a:off x="8031041" y="4521993"/>
            <a:ext cx="590550" cy="5238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7106"/>
                                        </p:tgtEl>
                                        <p:attrNameLst>
                                          <p:attrName>style.visibility</p:attrName>
                                        </p:attrNameLst>
                                      </p:cBhvr>
                                      <p:to>
                                        <p:strVal val="visible"/>
                                      </p:to>
                                    </p:set>
                                    <p:animEffect transition="in" filter="fade">
                                      <p:cBhvr>
                                        <p:cTn id="10" dur="500"/>
                                        <p:tgtEl>
                                          <p:spTgt spid="4710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7107"/>
                                        </p:tgtEl>
                                        <p:attrNameLst>
                                          <p:attrName>style.visibility</p:attrName>
                                        </p:attrNameLst>
                                      </p:cBhvr>
                                      <p:to>
                                        <p:strVal val="visible"/>
                                      </p:to>
                                    </p:set>
                                    <p:animEffect transition="in" filter="fade">
                                      <p:cBhvr>
                                        <p:cTn id="18" dur="500"/>
                                        <p:tgtEl>
                                          <p:spTgt spid="4710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500"/>
                                        <p:tgtEl>
                                          <p:spTgt spid="3">
                                            <p:txEl>
                                              <p:pRg st="1" end="1"/>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47108"/>
                                        </p:tgtEl>
                                        <p:attrNameLst>
                                          <p:attrName>style.visibility</p:attrName>
                                        </p:attrNameLst>
                                      </p:cBhvr>
                                      <p:to>
                                        <p:strVal val="visible"/>
                                      </p:to>
                                    </p:set>
                                    <p:animEffect transition="in" filter="fade">
                                      <p:cBhvr>
                                        <p:cTn id="26" dur="500"/>
                                        <p:tgtEl>
                                          <p:spTgt spid="47108"/>
                                        </p:tgtEl>
                                      </p:cBhvr>
                                    </p:animEffect>
                                  </p:childTnLst>
                                </p:cTn>
                              </p:par>
                              <p:par>
                                <p:cTn id="27" presetID="10" presetClass="entr" presetSubtype="0" fill="hold" nodeType="withEffect">
                                  <p:stCondLst>
                                    <p:cond delay="0"/>
                                  </p:stCondLst>
                                  <p:childTnLst>
                                    <p:set>
                                      <p:cBhvr>
                                        <p:cTn id="28" dur="1" fill="hold">
                                          <p:stCondLst>
                                            <p:cond delay="0"/>
                                          </p:stCondLst>
                                        </p:cTn>
                                        <p:tgtEl>
                                          <p:spTgt spid="47109"/>
                                        </p:tgtEl>
                                        <p:attrNameLst>
                                          <p:attrName>style.visibility</p:attrName>
                                        </p:attrNameLst>
                                      </p:cBhvr>
                                      <p:to>
                                        <p:strVal val="visible"/>
                                      </p:to>
                                    </p:set>
                                    <p:animEffect transition="in" filter="fade">
                                      <p:cBhvr>
                                        <p:cTn id="29" dur="500"/>
                                        <p:tgtEl>
                                          <p:spTgt spid="47109"/>
                                        </p:tgtEl>
                                      </p:cBhvr>
                                    </p:animEffect>
                                  </p:childTnLst>
                                </p:cTn>
                              </p:par>
                              <p:par>
                                <p:cTn id="30" presetID="10" presetClass="entr" presetSubtype="0" fill="hold" nodeType="withEffect">
                                  <p:stCondLst>
                                    <p:cond delay="0"/>
                                  </p:stCondLst>
                                  <p:childTnLst>
                                    <p:set>
                                      <p:cBhvr>
                                        <p:cTn id="31" dur="1" fill="hold">
                                          <p:stCondLst>
                                            <p:cond delay="0"/>
                                          </p:stCondLst>
                                        </p:cTn>
                                        <p:tgtEl>
                                          <p:spTgt spid="47110"/>
                                        </p:tgtEl>
                                        <p:attrNameLst>
                                          <p:attrName>style.visibility</p:attrName>
                                        </p:attrNameLst>
                                      </p:cBhvr>
                                      <p:to>
                                        <p:strVal val="visible"/>
                                      </p:to>
                                    </p:set>
                                    <p:animEffect transition="in" filter="fade">
                                      <p:cBhvr>
                                        <p:cTn id="32" dur="500"/>
                                        <p:tgtEl>
                                          <p:spTgt spid="47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wrap="square" numCol="1" anchorCtr="0" compatLnSpc="1">
            <a:prstTxWarp prst="textNoShape">
              <a:avLst/>
            </a:prstTxWarp>
          </a:bodyPr>
          <a:lstStyle/>
          <a:p>
            <a:pPr eaLnBrk="1" hangingPunct="1">
              <a:defRPr/>
            </a:pPr>
            <a:r>
              <a:rPr lang="el-GR" cap="none" dirty="0" smtClean="0">
                <a:effectLst>
                  <a:outerShdw blurRad="38100" dist="38100" dir="2700000" algn="tl">
                    <a:srgbClr val="C0C0C0"/>
                  </a:outerShdw>
                </a:effectLst>
              </a:rPr>
              <a:t>Τεχνικοί </a:t>
            </a:r>
            <a:r>
              <a:rPr lang="el-GR" b="1" cap="none" dirty="0" smtClean="0">
                <a:effectLst>
                  <a:outerShdw blurRad="38100" dist="38100" dir="2700000" algn="tl">
                    <a:srgbClr val="C0C0C0"/>
                  </a:outerShdw>
                </a:effectLst>
              </a:rPr>
              <a:t>τ</a:t>
            </a:r>
            <a:r>
              <a:rPr lang="el-GR" cap="none" dirty="0" smtClean="0">
                <a:effectLst>
                  <a:outerShdw blurRad="38100" dist="38100" dir="2700000" algn="tl">
                    <a:srgbClr val="C0C0C0"/>
                  </a:outerShdw>
                </a:effectLst>
              </a:rPr>
              <a:t>ρόποι παρέμβασης (3/4)</a:t>
            </a:r>
          </a:p>
        </p:txBody>
      </p:sp>
      <p:sp>
        <p:nvSpPr>
          <p:cNvPr id="3" name="Θέση περιεχομένου 2"/>
          <p:cNvSpPr>
            <a:spLocks noGrp="1"/>
          </p:cNvSpPr>
          <p:nvPr>
            <p:ph sz="quarter" idx="13"/>
          </p:nvPr>
        </p:nvSpPr>
        <p:spPr bwMode="auto">
          <a:xfrm>
            <a:off x="685800" y="1828800"/>
            <a:ext cx="10394950" cy="3546475"/>
          </a:xfrm>
        </p:spPr>
        <p:txBody>
          <a:bodyPr wrap="square" numCol="1" anchorCtr="0" compatLnSpc="1">
            <a:prstTxWarp prst="textNoShape">
              <a:avLst/>
            </a:prstTxWarp>
          </a:bodyPr>
          <a:lstStyle/>
          <a:p>
            <a:pPr eaLnBrk="1" hangingPunct="1"/>
            <a:r>
              <a:rPr lang="el-GR" sz="2800" b="1" cap="none" smtClean="0">
                <a:latin typeface="Arial" charset="0"/>
                <a:cs typeface="Arial" charset="0"/>
              </a:rPr>
              <a:t>Λογισμικά αντικατασκοπίας, ηλεκτρονικού ψαρέματος και φίλτρα για ενοχλητική αλληλογραφία (</a:t>
            </a:r>
            <a:r>
              <a:rPr lang="en-US" sz="2800" b="1" cap="none" smtClean="0">
                <a:latin typeface="Arial" charset="0"/>
                <a:cs typeface="Arial" charset="0"/>
              </a:rPr>
              <a:t>spam)</a:t>
            </a:r>
            <a:r>
              <a:rPr lang="el-GR" sz="2800" b="1" cap="none" smtClean="0">
                <a:latin typeface="Arial" charset="0"/>
                <a:cs typeface="Arial" charset="0"/>
              </a:rPr>
              <a:t>: </a:t>
            </a:r>
            <a:r>
              <a:rPr lang="el-GR" sz="2800" cap="none" smtClean="0">
                <a:latin typeface="Arial" charset="0"/>
                <a:cs typeface="Arial" charset="0"/>
              </a:rPr>
              <a:t>Προστατεύουν από υποκλοπές προσωπικών στοιχείων ή οικονομικών δεδομένων (</a:t>
            </a:r>
            <a:r>
              <a:rPr lang="en-US" sz="2800" cap="none" smtClean="0">
                <a:latin typeface="Arial" charset="0"/>
                <a:cs typeface="Arial" charset="0"/>
              </a:rPr>
              <a:t>spyware terminator, windows defender</a:t>
            </a:r>
            <a:r>
              <a:rPr lang="el-GR" sz="2800" cap="none" smtClean="0">
                <a:latin typeface="Arial" charset="0"/>
                <a:cs typeface="Arial" charset="0"/>
              </a:rPr>
              <a:t>)</a:t>
            </a:r>
            <a:r>
              <a:rPr lang="en-US" sz="2800" cap="none" smtClean="0">
                <a:latin typeface="Arial" charset="0"/>
                <a:cs typeface="Arial" charset="0"/>
              </a:rPr>
              <a:t>.</a:t>
            </a:r>
            <a:endParaRPr lang="el-GR" cap="none" smtClean="0">
              <a:latin typeface="Arial" charset="0"/>
              <a:cs typeface="Arial" charset="0"/>
            </a:endParaRPr>
          </a:p>
          <a:p>
            <a:pPr eaLnBrk="1" hangingPunct="1">
              <a:buFont typeface="Arial" charset="0"/>
              <a:buNone/>
            </a:pPr>
            <a:endParaRPr lang="el-GR" cap="none" smtClean="0">
              <a:latin typeface="Arial" charset="0"/>
              <a:cs typeface="Arial" charset="0"/>
            </a:endParaRPr>
          </a:p>
        </p:txBody>
      </p:sp>
      <p:pic>
        <p:nvPicPr>
          <p:cNvPr id="49154" name="Picture 2"/>
          <p:cNvPicPr>
            <a:picLocks noChangeAspect="1" noChangeArrowheads="1"/>
          </p:cNvPicPr>
          <p:nvPr/>
        </p:nvPicPr>
        <p:blipFill>
          <a:blip r:embed="rId2">
            <a:extLst/>
          </a:blip>
          <a:srcRect/>
          <a:stretch>
            <a:fillRect/>
          </a:stretch>
        </p:blipFill>
        <p:spPr bwMode="auto">
          <a:xfrm>
            <a:off x="4387936" y="4724400"/>
            <a:ext cx="609600" cy="5429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49155" name="Picture 3"/>
          <p:cNvPicPr>
            <a:picLocks noChangeAspect="1" noChangeArrowheads="1"/>
          </p:cNvPicPr>
          <p:nvPr/>
        </p:nvPicPr>
        <p:blipFill>
          <a:blip r:embed="rId3">
            <a:extLst/>
          </a:blip>
          <a:srcRect/>
          <a:stretch>
            <a:fillRect/>
          </a:stretch>
        </p:blipFill>
        <p:spPr bwMode="auto">
          <a:xfrm rot="2457926">
            <a:off x="5190043" y="4712247"/>
            <a:ext cx="577936" cy="5672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9154"/>
                                        </p:tgtEl>
                                        <p:attrNameLst>
                                          <p:attrName>style.visibility</p:attrName>
                                        </p:attrNameLst>
                                      </p:cBhvr>
                                      <p:to>
                                        <p:strVal val="visible"/>
                                      </p:to>
                                    </p:set>
                                    <p:animEffect transition="in" filter="fade">
                                      <p:cBhvr>
                                        <p:cTn id="15" dur="500"/>
                                        <p:tgtEl>
                                          <p:spTgt spid="49154"/>
                                        </p:tgtEl>
                                      </p:cBhvr>
                                    </p:animEffect>
                                  </p:childTnLst>
                                </p:cTn>
                              </p:par>
                              <p:par>
                                <p:cTn id="16" presetID="10" presetClass="entr" presetSubtype="0" fill="hold" nodeType="withEffect">
                                  <p:stCondLst>
                                    <p:cond delay="0"/>
                                  </p:stCondLst>
                                  <p:childTnLst>
                                    <p:set>
                                      <p:cBhvr>
                                        <p:cTn id="17" dur="1" fill="hold">
                                          <p:stCondLst>
                                            <p:cond delay="0"/>
                                          </p:stCondLst>
                                        </p:cTn>
                                        <p:tgtEl>
                                          <p:spTgt spid="49155"/>
                                        </p:tgtEl>
                                        <p:attrNameLst>
                                          <p:attrName>style.visibility</p:attrName>
                                        </p:attrNameLst>
                                      </p:cBhvr>
                                      <p:to>
                                        <p:strVal val="visible"/>
                                      </p:to>
                                    </p:set>
                                    <p:animEffect transition="in" filter="fade">
                                      <p:cBhvr>
                                        <p:cTn id="18" dur="500"/>
                                        <p:tgtEl>
                                          <p:spTgt spid="49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10394950" cy="3194050"/>
          </a:xfrm>
        </p:spPr>
        <p:txBody>
          <a:bodyPr/>
          <a:lstStyle/>
          <a:p>
            <a:pPr eaLnBrk="1" fontAlgn="auto" hangingPunct="1">
              <a:spcAft>
                <a:spcPts val="0"/>
              </a:spcAft>
              <a:defRPr/>
            </a:pPr>
            <a:r>
              <a:rPr lang="el-GR" dirty="0" smtClean="0"/>
              <a:t>1. ΑΝΑΓΚΑΙΟΤΗΤΑ </a:t>
            </a:r>
            <a:r>
              <a:rPr lang="el-GR" dirty="0"/>
              <a:t>ΤΗΣ ΑΣΦΑΛΟΥΣ ΧΡΗΣΗΣ ΤΟΥ ΔΙΑΔΙΚΤΥΟΥ</a:t>
            </a:r>
            <a:endParaRPr dirty="0"/>
          </a:p>
        </p:txBody>
      </p:sp>
    </p:spTree>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wrap="square" numCol="1" anchorCtr="0" compatLnSpc="1">
            <a:prstTxWarp prst="textNoShape">
              <a:avLst/>
            </a:prstTxWarp>
          </a:bodyPr>
          <a:lstStyle/>
          <a:p>
            <a:pPr eaLnBrk="1" hangingPunct="1">
              <a:defRPr/>
            </a:pPr>
            <a:r>
              <a:rPr lang="el-GR" cap="none" dirty="0" smtClean="0">
                <a:effectLst>
                  <a:outerShdw blurRad="38100" dist="38100" dir="2700000" algn="tl">
                    <a:srgbClr val="C0C0C0"/>
                  </a:outerShdw>
                </a:effectLst>
              </a:rPr>
              <a:t>Τεχνικοί </a:t>
            </a:r>
            <a:r>
              <a:rPr lang="el-GR" b="1" cap="none" dirty="0" smtClean="0">
                <a:effectLst>
                  <a:outerShdw blurRad="38100" dist="38100" dir="2700000" algn="tl">
                    <a:srgbClr val="C0C0C0"/>
                  </a:outerShdw>
                </a:effectLst>
              </a:rPr>
              <a:t>τ</a:t>
            </a:r>
            <a:r>
              <a:rPr lang="el-GR" cap="none" dirty="0" smtClean="0">
                <a:effectLst>
                  <a:outerShdw blurRad="38100" dist="38100" dir="2700000" algn="tl">
                    <a:srgbClr val="C0C0C0"/>
                  </a:outerShdw>
                </a:effectLst>
              </a:rPr>
              <a:t>ρόποι παρέμβασης (4/4)</a:t>
            </a:r>
          </a:p>
        </p:txBody>
      </p:sp>
      <p:sp>
        <p:nvSpPr>
          <p:cNvPr id="3" name="Θέση περιεχομένου 2"/>
          <p:cNvSpPr>
            <a:spLocks noGrp="1"/>
          </p:cNvSpPr>
          <p:nvPr>
            <p:ph sz="quarter" idx="13"/>
          </p:nvPr>
        </p:nvSpPr>
        <p:spPr bwMode="auto">
          <a:xfrm>
            <a:off x="685800" y="1905000"/>
            <a:ext cx="10394950" cy="3470275"/>
          </a:xfrm>
        </p:spPr>
        <p:txBody>
          <a:bodyPr wrap="square" numCol="1" anchorCtr="0" compatLnSpc="1">
            <a:prstTxWarp prst="textNoShape">
              <a:avLst/>
            </a:prstTxWarp>
          </a:bodyPr>
          <a:lstStyle/>
          <a:p>
            <a:pPr eaLnBrk="1" hangingPunct="1">
              <a:lnSpc>
                <a:spcPct val="110000"/>
              </a:lnSpc>
            </a:pPr>
            <a:r>
              <a:rPr lang="el-GR" sz="2800" b="1" cap="none" smtClean="0">
                <a:latin typeface="Arial" charset="0"/>
                <a:cs typeface="Arial" charset="0"/>
              </a:rPr>
              <a:t>Κοινωνικά δίκτυα (η γενικότερα ιστοσελίδες με προσωπικά δεδομένα):  </a:t>
            </a:r>
            <a:r>
              <a:rPr lang="el-GR" sz="2800" cap="none" smtClean="0">
                <a:latin typeface="Arial" charset="0"/>
                <a:cs typeface="Arial" charset="0"/>
              </a:rPr>
              <a:t>Χρήση υδατογραφήματος στα προσωπικά δεδομένα</a:t>
            </a:r>
            <a:r>
              <a:rPr lang="en-US" sz="2800" cap="none" smtClean="0">
                <a:latin typeface="Arial" charset="0"/>
                <a:cs typeface="Arial" charset="0"/>
              </a:rPr>
              <a:t> </a:t>
            </a:r>
            <a:r>
              <a:rPr lang="el-GR" sz="2800" cap="none" smtClean="0">
                <a:latin typeface="Arial" charset="0"/>
                <a:cs typeface="Arial" charset="0"/>
              </a:rPr>
              <a:t>για να προστατεύονται από την αντιγραφή.</a:t>
            </a:r>
          </a:p>
          <a:p>
            <a:pPr eaLnBrk="1" hangingPunct="1">
              <a:lnSpc>
                <a:spcPct val="110000"/>
              </a:lnSpc>
              <a:buFont typeface="Arial" charset="0"/>
              <a:buNone/>
            </a:pPr>
            <a:endParaRPr lang="el-GR" cap="none" smtClean="0">
              <a:latin typeface="Arial" charset="0"/>
              <a:cs typeface="Arial" charset="0"/>
            </a:endParaRPr>
          </a:p>
          <a:p>
            <a:pPr eaLnBrk="1" hangingPunct="1">
              <a:lnSpc>
                <a:spcPct val="110000"/>
              </a:lnSpc>
              <a:buFont typeface="Arial" charset="0"/>
              <a:buNone/>
            </a:pPr>
            <a:r>
              <a:rPr lang="el-GR" cap="none" smtClean="0">
                <a:latin typeface="Arial" charset="0"/>
                <a:cs typeface="Arial" charset="0"/>
              </a:rPr>
              <a:t>Στην ιστοσελίδα </a:t>
            </a:r>
            <a:r>
              <a:rPr lang="en-US" cap="none" smtClean="0">
                <a:latin typeface="Arial" charset="0"/>
                <a:cs typeface="Arial" charset="0"/>
                <a:hlinkClick r:id="rId2"/>
              </a:rPr>
              <a:t>http://sxoleio.eu</a:t>
            </a:r>
            <a:r>
              <a:rPr lang="el-GR" cap="none" smtClean="0">
                <a:latin typeface="Arial" charset="0"/>
                <a:cs typeface="Arial" charset="0"/>
              </a:rPr>
              <a:t> μπορεί κάποιος </a:t>
            </a:r>
          </a:p>
          <a:p>
            <a:pPr eaLnBrk="1" hangingPunct="1">
              <a:lnSpc>
                <a:spcPct val="110000"/>
              </a:lnSpc>
              <a:buFont typeface="Arial" charset="0"/>
              <a:buNone/>
            </a:pPr>
            <a:r>
              <a:rPr lang="el-GR" cap="none" smtClean="0">
                <a:latin typeface="Arial" charset="0"/>
                <a:cs typeface="Arial" charset="0"/>
              </a:rPr>
              <a:t>να βρει διάφορα τέτοια λογισμικά δωρεάν.</a:t>
            </a:r>
          </a:p>
        </p:txBody>
      </p:sp>
      <p:pic>
        <p:nvPicPr>
          <p:cNvPr id="50180" name="Picture 4"/>
          <p:cNvPicPr>
            <a:picLocks noChangeAspect="1" noChangeArrowheads="1"/>
          </p:cNvPicPr>
          <p:nvPr/>
        </p:nvPicPr>
        <p:blipFill>
          <a:blip r:embed="rId3" cstate="print">
            <a:extLst/>
          </a:blip>
          <a:srcRect/>
          <a:stretch>
            <a:fillRect/>
          </a:stretch>
        </p:blipFill>
        <p:spPr bwMode="auto">
          <a:xfrm>
            <a:off x="8153400" y="3657600"/>
            <a:ext cx="2586681" cy="219867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50180"/>
                                        </p:tgtEl>
                                        <p:attrNameLst>
                                          <p:attrName>style.visibility</p:attrName>
                                        </p:attrNameLst>
                                      </p:cBhvr>
                                      <p:to>
                                        <p:strVal val="visible"/>
                                      </p:to>
                                    </p:set>
                                    <p:animEffect transition="in" filter="fade">
                                      <p:cBhvr>
                                        <p:cTn id="27" dur="500"/>
                                        <p:tgtEl>
                                          <p:spTgt spid="50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wrap="square" numCol="1" anchorCtr="0" compatLnSpc="1">
            <a:prstTxWarp prst="textNoShape">
              <a:avLst/>
            </a:prstTxWarp>
            <a:normAutofit fontScale="90000"/>
          </a:bodyPr>
          <a:lstStyle/>
          <a:p>
            <a:pPr eaLnBrk="1" hangingPunct="1">
              <a:defRPr/>
            </a:pPr>
            <a:r>
              <a:rPr lang="el-GR" cap="none" dirty="0" smtClean="0">
                <a:effectLst>
                  <a:outerShdw blurRad="38100" dist="38100" dir="2700000" algn="tl">
                    <a:srgbClr val="C0C0C0"/>
                  </a:outerShdw>
                </a:effectLst>
              </a:rPr>
              <a:t>Παιδαγωγικοί τρόποι παρέμβασης (1/7)</a:t>
            </a:r>
            <a:endParaRPr lang="en-US" cap="none" dirty="0" smtClean="0"/>
          </a:p>
        </p:txBody>
      </p:sp>
      <p:sp>
        <p:nvSpPr>
          <p:cNvPr id="5" name="Content Placeholder 4"/>
          <p:cNvSpPr>
            <a:spLocks noGrp="1"/>
          </p:cNvSpPr>
          <p:nvPr>
            <p:ph sz="quarter" idx="13"/>
          </p:nvPr>
        </p:nvSpPr>
        <p:spPr bwMode="auto">
          <a:xfrm>
            <a:off x="685800" y="1838325"/>
            <a:ext cx="10394950" cy="3724275"/>
          </a:xfrm>
        </p:spPr>
        <p:txBody>
          <a:bodyPr wrap="square" numCol="1" anchorCtr="0" compatLnSpc="1">
            <a:prstTxWarp prst="textNoShape">
              <a:avLst/>
            </a:prstTxWarp>
          </a:bodyPr>
          <a:lstStyle/>
          <a:p>
            <a:pPr eaLnBrk="1" hangingPunct="1">
              <a:lnSpc>
                <a:spcPct val="100000"/>
              </a:lnSpc>
            </a:pPr>
            <a:r>
              <a:rPr lang="el-GR" sz="1600" b="1" cap="none" smtClean="0">
                <a:latin typeface="Arial" charset="0"/>
                <a:cs typeface="Arial" charset="0"/>
              </a:rPr>
              <a:t>Διαρκής ενημέρωση γονέων, εκπαιδευτικών και μαθητών πάνω σε θέματα κίνδυνων και ασφάλειας διαδικτύου</a:t>
            </a:r>
          </a:p>
          <a:p>
            <a:pPr lvl="1" eaLnBrk="1" hangingPunct="1">
              <a:lnSpc>
                <a:spcPct val="100000"/>
              </a:lnSpc>
            </a:pPr>
            <a:r>
              <a:rPr lang="el-GR" sz="1600" b="1" cap="none" smtClean="0">
                <a:latin typeface="Arial" charset="0"/>
                <a:cs typeface="Arial" charset="0"/>
              </a:rPr>
              <a:t>Γονείς:</a:t>
            </a:r>
          </a:p>
          <a:p>
            <a:pPr lvl="2" eaLnBrk="1" hangingPunct="1">
              <a:lnSpc>
                <a:spcPct val="100000"/>
              </a:lnSpc>
            </a:pPr>
            <a:r>
              <a:rPr lang="el-GR" sz="1400" cap="none" smtClean="0">
                <a:latin typeface="Arial" charset="0"/>
                <a:cs typeface="Arial" charset="0"/>
              </a:rPr>
              <a:t>Άγνοια</a:t>
            </a:r>
          </a:p>
          <a:p>
            <a:pPr lvl="2" eaLnBrk="1" hangingPunct="1">
              <a:lnSpc>
                <a:spcPct val="100000"/>
              </a:lnSpc>
            </a:pPr>
            <a:r>
              <a:rPr lang="el-GR" sz="1400" cap="none" smtClean="0">
                <a:latin typeface="Arial" charset="0"/>
                <a:cs typeface="Arial" charset="0"/>
              </a:rPr>
              <a:t>Ψηφιακό χάσμα γονέων – παιδιών</a:t>
            </a:r>
          </a:p>
          <a:p>
            <a:pPr lvl="2" eaLnBrk="1" hangingPunct="1">
              <a:lnSpc>
                <a:spcPct val="100000"/>
              </a:lnSpc>
            </a:pPr>
            <a:r>
              <a:rPr lang="el-GR" sz="1400" cap="none" smtClean="0">
                <a:latin typeface="Arial" charset="0"/>
                <a:cs typeface="Arial" charset="0"/>
              </a:rPr>
              <a:t>Φοβικό σύνδρομο για την τεχνολογία</a:t>
            </a:r>
          </a:p>
          <a:p>
            <a:pPr lvl="2" eaLnBrk="1" hangingPunct="1">
              <a:lnSpc>
                <a:spcPct val="100000"/>
              </a:lnSpc>
            </a:pPr>
            <a:r>
              <a:rPr lang="el-GR" sz="1400" cap="none" smtClean="0">
                <a:latin typeface="Arial" charset="0"/>
                <a:cs typeface="Arial" charset="0"/>
              </a:rPr>
              <a:t>Έλλειψη διαθέσιμου χρόνου</a:t>
            </a:r>
          </a:p>
          <a:p>
            <a:pPr lvl="1" eaLnBrk="1" hangingPunct="1">
              <a:lnSpc>
                <a:spcPct val="100000"/>
              </a:lnSpc>
            </a:pPr>
            <a:r>
              <a:rPr lang="el-GR" sz="1600" b="1" cap="none" smtClean="0">
                <a:latin typeface="Arial" charset="0"/>
                <a:cs typeface="Arial" charset="0"/>
              </a:rPr>
              <a:t>Εκπαιδευτικοί</a:t>
            </a:r>
          </a:p>
          <a:p>
            <a:pPr lvl="2" eaLnBrk="1" hangingPunct="1">
              <a:lnSpc>
                <a:spcPct val="100000"/>
              </a:lnSpc>
            </a:pPr>
            <a:r>
              <a:rPr lang="el-GR" sz="1400" cap="none" smtClean="0">
                <a:latin typeface="Arial" charset="0"/>
                <a:cs typeface="Arial" charset="0"/>
              </a:rPr>
              <a:t>Ψηφιακά αναλφάβητοι εκπαιδευτικοί</a:t>
            </a:r>
          </a:p>
          <a:p>
            <a:pPr lvl="2" eaLnBrk="1" hangingPunct="1">
              <a:lnSpc>
                <a:spcPct val="100000"/>
              </a:lnSpc>
            </a:pPr>
            <a:r>
              <a:rPr lang="el-GR" sz="1400" cap="none" smtClean="0">
                <a:latin typeface="Arial" charset="0"/>
                <a:cs typeface="Arial" charset="0"/>
              </a:rPr>
              <a:t>Ανεπάρκεια στην καθοδήγηση των μαθητών, αδυναμία ελέγχου</a:t>
            </a:r>
          </a:p>
          <a:p>
            <a:pPr lvl="2" eaLnBrk="1" hangingPunct="1">
              <a:lnSpc>
                <a:spcPct val="100000"/>
              </a:lnSpc>
            </a:pPr>
            <a:r>
              <a:rPr lang="el-GR" sz="1400" cap="none" smtClean="0">
                <a:latin typeface="Arial" charset="0"/>
                <a:cs typeface="Arial" charset="0"/>
              </a:rPr>
              <a:t>Προβάλλουν το ρόλο του σχολείου ως θεσμού</a:t>
            </a:r>
          </a:p>
          <a:p>
            <a:pPr lvl="2" eaLnBrk="1" hangingPunct="1">
              <a:lnSpc>
                <a:spcPct val="100000"/>
              </a:lnSpc>
            </a:pPr>
            <a:endParaRPr lang="el-GR" sz="1400" b="1" cap="none" smtClean="0">
              <a:latin typeface="Arial" charset="0"/>
              <a:cs typeface="Arial" charset="0"/>
            </a:endParaRPr>
          </a:p>
          <a:p>
            <a:pPr eaLnBrk="1" hangingPunct="1">
              <a:lnSpc>
                <a:spcPct val="100000"/>
              </a:lnSpc>
            </a:pPr>
            <a:r>
              <a:rPr lang="el-GR" sz="1600" b="1" cap="none" smtClean="0">
                <a:latin typeface="Arial" charset="0"/>
                <a:cs typeface="Arial" charset="0"/>
              </a:rPr>
              <a:t>Εκστρατείες ευαισθητοποίησης, προγράμματα, ημερίδες.</a:t>
            </a:r>
            <a:endParaRPr lang="el-GR" sz="1600" cap="none" smtClean="0">
              <a:latin typeface="Arial" charset="0"/>
              <a:cs typeface="Arial"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500"/>
                                        <p:tgtEl>
                                          <p:spTgt spid="5">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500"/>
                                        <p:tgtEl>
                                          <p:spTgt spid="5">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fade">
                                      <p:cBhvr>
                                        <p:cTn id="47" dur="500"/>
                                        <p:tgtEl>
                                          <p:spTgt spid="5">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8" end="8"/>
                                            </p:txEl>
                                          </p:spTgt>
                                        </p:tgtEl>
                                        <p:attrNameLst>
                                          <p:attrName>style.visibility</p:attrName>
                                        </p:attrNameLst>
                                      </p:cBhvr>
                                      <p:to>
                                        <p:strVal val="visible"/>
                                      </p:to>
                                    </p:set>
                                    <p:animEffect transition="in" filter="fade">
                                      <p:cBhvr>
                                        <p:cTn id="52" dur="500"/>
                                        <p:tgtEl>
                                          <p:spTgt spid="5">
                                            <p:txEl>
                                              <p:pRg st="8" end="8"/>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xEl>
                                              <p:pRg st="9" end="9"/>
                                            </p:txEl>
                                          </p:spTgt>
                                        </p:tgtEl>
                                        <p:attrNameLst>
                                          <p:attrName>style.visibility</p:attrName>
                                        </p:attrNameLst>
                                      </p:cBhvr>
                                      <p:to>
                                        <p:strVal val="visible"/>
                                      </p:to>
                                    </p:set>
                                    <p:animEffect transition="in" filter="fade">
                                      <p:cBhvr>
                                        <p:cTn id="57" dur="500"/>
                                        <p:tgtEl>
                                          <p:spTgt spid="5">
                                            <p:txEl>
                                              <p:pRg st="9" end="9"/>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txEl>
                                              <p:pRg st="11" end="11"/>
                                            </p:txEl>
                                          </p:spTgt>
                                        </p:tgtEl>
                                        <p:attrNameLst>
                                          <p:attrName>style.visibility</p:attrName>
                                        </p:attrNameLst>
                                      </p:cBhvr>
                                      <p:to>
                                        <p:strVal val="visible"/>
                                      </p:to>
                                    </p:set>
                                    <p:animEffect transition="in" filter="fade">
                                      <p:cBhvr>
                                        <p:cTn id="62"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wrap="square" numCol="1" anchorCtr="0" compatLnSpc="1">
            <a:prstTxWarp prst="textNoShape">
              <a:avLst/>
            </a:prstTxWarp>
            <a:normAutofit fontScale="90000"/>
          </a:bodyPr>
          <a:lstStyle/>
          <a:p>
            <a:pPr eaLnBrk="1" hangingPunct="1">
              <a:defRPr/>
            </a:pPr>
            <a:r>
              <a:rPr lang="el-GR" cap="none" dirty="0" smtClean="0">
                <a:effectLst>
                  <a:outerShdw blurRad="38100" dist="38100" dir="2700000" algn="tl">
                    <a:srgbClr val="C0C0C0"/>
                  </a:outerShdw>
                </a:effectLst>
              </a:rPr>
              <a:t>Παιδαγωγικοί τρόποι παρέμβασης (2/7)</a:t>
            </a:r>
            <a:endParaRPr lang="en-US" cap="none" dirty="0" smtClean="0"/>
          </a:p>
        </p:txBody>
      </p:sp>
      <p:sp>
        <p:nvSpPr>
          <p:cNvPr id="5" name="Content Placeholder 4"/>
          <p:cNvSpPr>
            <a:spLocks noGrp="1"/>
          </p:cNvSpPr>
          <p:nvPr>
            <p:ph sz="quarter" idx="13"/>
          </p:nvPr>
        </p:nvSpPr>
        <p:spPr bwMode="auto">
          <a:xfrm>
            <a:off x="685800" y="2057400"/>
            <a:ext cx="10394950" cy="3311525"/>
          </a:xfrm>
        </p:spPr>
        <p:txBody>
          <a:bodyPr wrap="square" numCol="1" anchorCtr="0" compatLnSpc="1">
            <a:prstTxWarp prst="textNoShape">
              <a:avLst/>
            </a:prstTxWarp>
          </a:bodyPr>
          <a:lstStyle/>
          <a:p>
            <a:pPr eaLnBrk="1" hangingPunct="1">
              <a:lnSpc>
                <a:spcPct val="100000"/>
              </a:lnSpc>
            </a:pPr>
            <a:r>
              <a:rPr lang="el-GR" sz="2200" cap="none" smtClean="0">
                <a:latin typeface="Arial" charset="0"/>
                <a:cs typeface="Arial" charset="0"/>
              </a:rPr>
              <a:t>Ο ρόλος των γονέων</a:t>
            </a:r>
          </a:p>
          <a:p>
            <a:pPr lvl="1" eaLnBrk="1" hangingPunct="1">
              <a:lnSpc>
                <a:spcPct val="100000"/>
              </a:lnSpc>
            </a:pPr>
            <a:r>
              <a:rPr lang="el-GR" sz="2000" cap="none" smtClean="0">
                <a:latin typeface="Arial" charset="0"/>
                <a:cs typeface="Arial" charset="0"/>
              </a:rPr>
              <a:t>Επαγρύπνηση</a:t>
            </a:r>
          </a:p>
          <a:p>
            <a:pPr lvl="1" eaLnBrk="1" hangingPunct="1">
              <a:lnSpc>
                <a:spcPct val="100000"/>
              </a:lnSpc>
            </a:pPr>
            <a:r>
              <a:rPr lang="el-GR" sz="2000" cap="none" smtClean="0">
                <a:latin typeface="Arial" charset="0"/>
                <a:cs typeface="Arial" charset="0"/>
              </a:rPr>
              <a:t>Ουσιαστική επικοινωνία με τα παιδιά</a:t>
            </a:r>
          </a:p>
          <a:p>
            <a:pPr lvl="1" eaLnBrk="1" hangingPunct="1">
              <a:lnSpc>
                <a:spcPct val="100000"/>
              </a:lnSpc>
            </a:pPr>
            <a:endParaRPr lang="el-GR" sz="2000" cap="none" smtClean="0">
              <a:latin typeface="Arial" charset="0"/>
              <a:cs typeface="Arial" charset="0"/>
            </a:endParaRPr>
          </a:p>
          <a:p>
            <a:pPr lvl="3" eaLnBrk="1" hangingPunct="1">
              <a:lnSpc>
                <a:spcPct val="100000"/>
              </a:lnSpc>
            </a:pPr>
            <a:r>
              <a:rPr lang="el-GR" sz="1700" cap="none" smtClean="0">
                <a:latin typeface="Arial" charset="0"/>
                <a:cs typeface="Arial" charset="0"/>
              </a:rPr>
              <a:t>Ούτε υπερβολικοί περιορισμοί, ούτε απόλυτη ελευθερία</a:t>
            </a:r>
          </a:p>
          <a:p>
            <a:pPr lvl="3" eaLnBrk="1" hangingPunct="1">
              <a:lnSpc>
                <a:spcPct val="100000"/>
              </a:lnSpc>
            </a:pPr>
            <a:r>
              <a:rPr lang="el-GR" sz="1700" cap="none" smtClean="0">
                <a:latin typeface="Arial" charset="0"/>
                <a:cs typeface="Arial" charset="0"/>
              </a:rPr>
              <a:t>Εποικοδομητική συζήτηση</a:t>
            </a:r>
          </a:p>
          <a:p>
            <a:pPr lvl="3" eaLnBrk="1" hangingPunct="1">
              <a:lnSpc>
                <a:spcPct val="100000"/>
              </a:lnSpc>
            </a:pPr>
            <a:r>
              <a:rPr lang="el-GR" sz="1700" cap="none" smtClean="0">
                <a:latin typeface="Arial" charset="0"/>
                <a:cs typeface="Arial" charset="0"/>
              </a:rPr>
              <a:t>Εμπιστοσύνη</a:t>
            </a:r>
          </a:p>
          <a:p>
            <a:pPr lvl="3" eaLnBrk="1" hangingPunct="1">
              <a:lnSpc>
                <a:spcPct val="100000"/>
              </a:lnSpc>
            </a:pPr>
            <a:r>
              <a:rPr lang="el-GR" sz="1700" cap="none" smtClean="0">
                <a:latin typeface="Arial" charset="0"/>
                <a:cs typeface="Arial" charset="0"/>
              </a:rPr>
              <a:t>Όρια, κανόνες</a:t>
            </a:r>
          </a:p>
          <a:p>
            <a:pPr lvl="3" eaLnBrk="1" hangingPunct="1">
              <a:lnSpc>
                <a:spcPct val="100000"/>
              </a:lnSpc>
            </a:pPr>
            <a:r>
              <a:rPr lang="el-GR" sz="1700" cap="none" smtClean="0">
                <a:latin typeface="Arial" charset="0"/>
                <a:cs typeface="Arial" charset="0"/>
              </a:rPr>
              <a:t>Μαζί με το παιδί στο διαδίκτυο</a:t>
            </a:r>
          </a:p>
        </p:txBody>
      </p:sp>
      <p:pic>
        <p:nvPicPr>
          <p:cNvPr id="2" name="Picture 1"/>
          <p:cNvPicPr>
            <a:picLocks noChangeAspect="1"/>
          </p:cNvPicPr>
          <p:nvPr/>
        </p:nvPicPr>
        <p:blipFill>
          <a:blip r:embed="rId2"/>
          <a:stretch>
            <a:fillRect/>
          </a:stretch>
        </p:blipFill>
        <p:spPr>
          <a:xfrm>
            <a:off x="683741" y="4038600"/>
            <a:ext cx="1097375" cy="682811"/>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500"/>
                                        <p:tgtEl>
                                          <p:spTgt spid="5">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500"/>
                                        <p:tgtEl>
                                          <p:spTgt spid="5">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fade">
                                      <p:cBhvr>
                                        <p:cTn id="47" dur="500"/>
                                        <p:tgtEl>
                                          <p:spTgt spid="5">
                                            <p:txEl>
                                              <p:pRg st="7" end="7"/>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8" end="8"/>
                                            </p:txEl>
                                          </p:spTgt>
                                        </p:tgtEl>
                                        <p:attrNameLst>
                                          <p:attrName>style.visibility</p:attrName>
                                        </p:attrNameLst>
                                      </p:cBhvr>
                                      <p:to>
                                        <p:strVal val="visible"/>
                                      </p:to>
                                    </p:set>
                                    <p:animEffect transition="in" filter="fade">
                                      <p:cBhvr>
                                        <p:cTn id="5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wrap="square" numCol="1" anchorCtr="0" compatLnSpc="1">
            <a:prstTxWarp prst="textNoShape">
              <a:avLst/>
            </a:prstTxWarp>
            <a:normAutofit fontScale="90000"/>
          </a:bodyPr>
          <a:lstStyle/>
          <a:p>
            <a:pPr eaLnBrk="1" hangingPunct="1">
              <a:defRPr/>
            </a:pPr>
            <a:r>
              <a:rPr lang="el-GR" cap="none" dirty="0" smtClean="0">
                <a:effectLst>
                  <a:outerShdw blurRad="38100" dist="38100" dir="2700000" algn="tl">
                    <a:srgbClr val="C0C0C0"/>
                  </a:outerShdw>
                </a:effectLst>
              </a:rPr>
              <a:t>Παιδαγωγικοί τόποι παρέμβασης (3/7)</a:t>
            </a:r>
            <a:endParaRPr lang="en-US" cap="none" dirty="0" smtClean="0"/>
          </a:p>
        </p:txBody>
      </p:sp>
      <p:sp>
        <p:nvSpPr>
          <p:cNvPr id="5" name="Content Placeholder 4"/>
          <p:cNvSpPr>
            <a:spLocks noGrp="1"/>
          </p:cNvSpPr>
          <p:nvPr>
            <p:ph sz="quarter" idx="13"/>
          </p:nvPr>
        </p:nvSpPr>
        <p:spPr>
          <a:xfrm>
            <a:off x="685800" y="2063750"/>
            <a:ext cx="10394950" cy="3311525"/>
          </a:xfrm>
        </p:spPr>
        <p:txBody>
          <a:bodyPr wrap="square" numCol="1" anchorCtr="0" compatLnSpc="1">
            <a:prstTxWarp prst="textNoShape">
              <a:avLst/>
            </a:prstTxWarp>
          </a:bodyPr>
          <a:lstStyle/>
          <a:p>
            <a:pPr eaLnBrk="1" hangingPunct="1">
              <a:lnSpc>
                <a:spcPct val="110000"/>
              </a:lnSpc>
              <a:buFont typeface="Arial" panose="020B0604020202020204" pitchFamily="34" charset="0"/>
              <a:buChar char="•"/>
              <a:defRPr/>
            </a:pPr>
            <a:r>
              <a:rPr lang="el-GR" sz="1700" b="1" cap="none" dirty="0">
                <a:latin typeface="Arial" panose="020B0604020202020204" pitchFamily="34" charset="0"/>
                <a:cs typeface="Arial" panose="020B0604020202020204" pitchFamily="34" charset="0"/>
              </a:rPr>
              <a:t>Ο</a:t>
            </a:r>
            <a:r>
              <a:rPr lang="el-GR" sz="1700" b="1" cap="none" dirty="0" smtClean="0">
                <a:latin typeface="Arial" panose="020B0604020202020204" pitchFamily="34" charset="0"/>
                <a:cs typeface="Arial" panose="020B0604020202020204" pitchFamily="34" charset="0"/>
              </a:rPr>
              <a:t> ρόλος των γονέων</a:t>
            </a:r>
          </a:p>
          <a:p>
            <a:pPr algn="ctr" eaLnBrk="1" hangingPunct="1">
              <a:lnSpc>
                <a:spcPct val="110000"/>
              </a:lnSpc>
              <a:buFont typeface="Arial" panose="020B0604020202020204" pitchFamily="34" charset="0"/>
              <a:buNone/>
              <a:defRPr/>
            </a:pPr>
            <a:r>
              <a:rPr lang="el-GR" sz="3900" cap="none" dirty="0" smtClean="0">
                <a:solidFill>
                  <a:schemeClr val="accent1"/>
                </a:solidFill>
                <a:effectLst>
                  <a:outerShdw blurRad="38100" dist="38100" dir="2700000" algn="tl">
                    <a:srgbClr val="C0C0C0"/>
                  </a:outerShdw>
                </a:effectLst>
              </a:rPr>
              <a:t>πρακτικές συμβουλές</a:t>
            </a:r>
          </a:p>
          <a:p>
            <a:pPr lvl="1" eaLnBrk="1" hangingPunct="1">
              <a:lnSpc>
                <a:spcPct val="110000"/>
              </a:lnSpc>
              <a:buFont typeface="Wingdings" panose="05000000000000000000" pitchFamily="2" charset="2"/>
              <a:buChar char="ü"/>
              <a:defRPr/>
            </a:pPr>
            <a:r>
              <a:rPr lang="el-GR" sz="1500" cap="none" dirty="0">
                <a:latin typeface="Arial" panose="020B0604020202020204" pitchFamily="34" charset="0"/>
                <a:cs typeface="Arial" panose="020B0604020202020204" pitchFamily="34" charset="0"/>
              </a:rPr>
              <a:t>Τ</a:t>
            </a:r>
            <a:r>
              <a:rPr lang="el-GR" sz="1500" cap="none" dirty="0" smtClean="0">
                <a:latin typeface="Arial" panose="020B0604020202020204" pitchFamily="34" charset="0"/>
                <a:cs typeface="Arial" panose="020B0604020202020204" pitchFamily="34" charset="0"/>
              </a:rPr>
              <a:t>οποθετήστε τον υπολογιστή σε </a:t>
            </a:r>
            <a:r>
              <a:rPr lang="el-GR" sz="1500" cap="none" dirty="0">
                <a:latin typeface="Arial" panose="020B0604020202020204" pitchFamily="34" charset="0"/>
                <a:cs typeface="Arial" panose="020B0604020202020204" pitchFamily="34" charset="0"/>
              </a:rPr>
              <a:t>έ</a:t>
            </a:r>
            <a:r>
              <a:rPr lang="el-GR" sz="1500" cap="none" dirty="0" smtClean="0">
                <a:latin typeface="Arial" panose="020B0604020202020204" pitchFamily="34" charset="0"/>
                <a:cs typeface="Arial" panose="020B0604020202020204" pitchFamily="34" charset="0"/>
              </a:rPr>
              <a:t>να δωμάτιο που χρησιμοποιείται από </a:t>
            </a:r>
            <a:r>
              <a:rPr lang="el-GR" sz="1500" cap="none" dirty="0">
                <a:latin typeface="Arial" panose="020B0604020202020204" pitchFamily="34" charset="0"/>
                <a:cs typeface="Arial" panose="020B0604020202020204" pitchFamily="34" charset="0"/>
              </a:rPr>
              <a:t>ό</a:t>
            </a:r>
            <a:r>
              <a:rPr lang="el-GR" sz="1500" cap="none" dirty="0" smtClean="0">
                <a:latin typeface="Arial" panose="020B0604020202020204" pitchFamily="34" charset="0"/>
                <a:cs typeface="Arial" panose="020B0604020202020204" pitchFamily="34" charset="0"/>
              </a:rPr>
              <a:t>λη την οικογένεια.</a:t>
            </a:r>
          </a:p>
          <a:p>
            <a:pPr lvl="1" eaLnBrk="1" hangingPunct="1">
              <a:lnSpc>
                <a:spcPct val="110000"/>
              </a:lnSpc>
              <a:buFont typeface="Wingdings" panose="05000000000000000000" pitchFamily="2" charset="2"/>
              <a:buChar char="ü"/>
              <a:defRPr/>
            </a:pPr>
            <a:r>
              <a:rPr lang="el-GR" sz="1500" cap="none" dirty="0">
                <a:latin typeface="Arial" panose="020B0604020202020204" pitchFamily="34" charset="0"/>
                <a:cs typeface="Arial" panose="020B0604020202020204" pitchFamily="34" charset="0"/>
              </a:rPr>
              <a:t>Σ</a:t>
            </a:r>
            <a:r>
              <a:rPr lang="el-GR" sz="1500" cap="none" dirty="0" smtClean="0">
                <a:latin typeface="Arial" panose="020B0604020202020204" pitchFamily="34" charset="0"/>
                <a:cs typeface="Arial" panose="020B0604020202020204" pitchFamily="34" charset="0"/>
              </a:rPr>
              <a:t>υζητήστε για το διαδίκτυο.</a:t>
            </a:r>
          </a:p>
          <a:p>
            <a:pPr lvl="1" eaLnBrk="1" hangingPunct="1">
              <a:lnSpc>
                <a:spcPct val="110000"/>
              </a:lnSpc>
              <a:buFont typeface="Wingdings" panose="05000000000000000000" pitchFamily="2" charset="2"/>
              <a:buChar char="ü"/>
              <a:defRPr/>
            </a:pPr>
            <a:r>
              <a:rPr lang="el-GR" sz="1500" cap="none" dirty="0">
                <a:latin typeface="Arial" panose="020B0604020202020204" pitchFamily="34" charset="0"/>
                <a:cs typeface="Arial" panose="020B0604020202020204" pitchFamily="34" charset="0"/>
              </a:rPr>
              <a:t>Χ</a:t>
            </a:r>
            <a:r>
              <a:rPr lang="el-GR" sz="1500" cap="none" dirty="0" smtClean="0">
                <a:latin typeface="Arial" panose="020B0604020202020204" pitchFamily="34" charset="0"/>
                <a:cs typeface="Arial" panose="020B0604020202020204" pitchFamily="34" charset="0"/>
              </a:rPr>
              <a:t>ρησιμοποιήστε το διαδίκτυο μαζί.</a:t>
            </a:r>
          </a:p>
          <a:p>
            <a:pPr lvl="1" eaLnBrk="1" hangingPunct="1">
              <a:lnSpc>
                <a:spcPct val="110000"/>
              </a:lnSpc>
              <a:buFont typeface="Wingdings" panose="05000000000000000000" pitchFamily="2" charset="2"/>
              <a:buChar char="ü"/>
              <a:defRPr/>
            </a:pPr>
            <a:r>
              <a:rPr lang="el-GR" sz="1500" cap="none" dirty="0">
                <a:latin typeface="Arial" panose="020B0604020202020204" pitchFamily="34" charset="0"/>
                <a:cs typeface="Arial" panose="020B0604020202020204" pitchFamily="34" charset="0"/>
              </a:rPr>
              <a:t>Κ</a:t>
            </a:r>
            <a:r>
              <a:rPr lang="el-GR" sz="1500" cap="none" dirty="0" smtClean="0">
                <a:latin typeface="Arial" panose="020B0604020202020204" pitchFamily="34" charset="0"/>
                <a:cs typeface="Arial" panose="020B0604020202020204" pitchFamily="34" charset="0"/>
              </a:rPr>
              <a:t>άντε μια συμφωνία με τα παιδία σας για το πως και το πότε θα χρησιμοποιούν το διαδίκτυο.</a:t>
            </a:r>
          </a:p>
          <a:p>
            <a:pPr lvl="1" eaLnBrk="1" hangingPunct="1">
              <a:lnSpc>
                <a:spcPct val="110000"/>
              </a:lnSpc>
              <a:buFont typeface="Wingdings" panose="05000000000000000000" pitchFamily="2" charset="2"/>
              <a:buChar char="ü"/>
              <a:defRPr/>
            </a:pPr>
            <a:r>
              <a:rPr lang="el-GR" sz="1500" cap="none" dirty="0">
                <a:latin typeface="Arial" panose="020B0604020202020204" pitchFamily="34" charset="0"/>
                <a:cs typeface="Arial" panose="020B0604020202020204" pitchFamily="34" charset="0"/>
              </a:rPr>
              <a:t>Υ</a:t>
            </a:r>
            <a:r>
              <a:rPr lang="el-GR" sz="1500" cap="none" dirty="0" smtClean="0">
                <a:latin typeface="Arial" panose="020B0604020202020204" pitchFamily="34" charset="0"/>
                <a:cs typeface="Arial" panose="020B0604020202020204" pitchFamily="34" charset="0"/>
              </a:rPr>
              <a:t>ποστηρίξτε το παιδί σας αν συναντήσει δυσάρεστο η ανάρμοστο υλικό στο διαδίκτυο.</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500"/>
                                        <p:tgtEl>
                                          <p:spTgt spid="5">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wrap="square" numCol="1" anchorCtr="0" compatLnSpc="1">
            <a:prstTxWarp prst="textNoShape">
              <a:avLst/>
            </a:prstTxWarp>
            <a:normAutofit fontScale="90000"/>
          </a:bodyPr>
          <a:lstStyle/>
          <a:p>
            <a:pPr eaLnBrk="1" hangingPunct="1">
              <a:defRPr/>
            </a:pPr>
            <a:r>
              <a:rPr lang="el-GR" cap="none" dirty="0" smtClean="0">
                <a:effectLst>
                  <a:outerShdw blurRad="38100" dist="38100" dir="2700000" algn="tl">
                    <a:srgbClr val="C0C0C0"/>
                  </a:outerShdw>
                </a:effectLst>
              </a:rPr>
              <a:t>Παιδαγωγικοί τρόποι παρέμβασης (4/7)</a:t>
            </a:r>
            <a:endParaRPr lang="en-US" cap="none" dirty="0" smtClean="0"/>
          </a:p>
        </p:txBody>
      </p:sp>
      <p:sp>
        <p:nvSpPr>
          <p:cNvPr id="5" name="Content Placeholder 4"/>
          <p:cNvSpPr>
            <a:spLocks noGrp="1"/>
          </p:cNvSpPr>
          <p:nvPr>
            <p:ph sz="quarter" idx="13"/>
          </p:nvPr>
        </p:nvSpPr>
        <p:spPr bwMode="auto">
          <a:xfrm>
            <a:off x="685800" y="2063750"/>
            <a:ext cx="10394950" cy="3311525"/>
          </a:xfrm>
        </p:spPr>
        <p:txBody>
          <a:bodyPr wrap="square" numCol="1" anchorCtr="0" compatLnSpc="1">
            <a:prstTxWarp prst="textNoShape">
              <a:avLst/>
            </a:prstTxWarp>
          </a:bodyPr>
          <a:lstStyle/>
          <a:p>
            <a:pPr eaLnBrk="1" hangingPunct="1"/>
            <a:r>
              <a:rPr lang="el-GR" b="1" cap="none" smtClean="0">
                <a:latin typeface="Arial" charset="0"/>
                <a:cs typeface="Arial" charset="0"/>
              </a:rPr>
              <a:t>Ο ρόλος του σχολείου/εκπαιδευτικού</a:t>
            </a:r>
          </a:p>
          <a:p>
            <a:pPr lvl="1" eaLnBrk="1" hangingPunct="1">
              <a:buFont typeface="Wingdings" pitchFamily="2" charset="2"/>
              <a:buChar char="ü"/>
            </a:pPr>
            <a:r>
              <a:rPr lang="el-GR" cap="none" smtClean="0">
                <a:latin typeface="Arial" charset="0"/>
                <a:cs typeface="Arial" charset="0"/>
              </a:rPr>
              <a:t>σαφέστερη καθοδήγηση</a:t>
            </a:r>
          </a:p>
          <a:p>
            <a:pPr lvl="1" eaLnBrk="1" hangingPunct="1">
              <a:buFont typeface="Wingdings" pitchFamily="2" charset="2"/>
              <a:buChar char="ü"/>
            </a:pPr>
            <a:r>
              <a:rPr lang="el-GR" cap="none" smtClean="0">
                <a:latin typeface="Arial" charset="0"/>
                <a:cs typeface="Arial" charset="0"/>
              </a:rPr>
              <a:t>ανάπτυξη δεξιοτήτων, στάσεων και συμπεριφορών ασφαλούς χρήσης του διαδικτύου</a:t>
            </a:r>
          </a:p>
          <a:p>
            <a:pPr lvl="1" eaLnBrk="1" hangingPunct="1">
              <a:buFont typeface="Wingdings" pitchFamily="2" charset="2"/>
              <a:buChar char="ü"/>
            </a:pPr>
            <a:r>
              <a:rPr lang="el-GR" cap="none" smtClean="0">
                <a:latin typeface="Arial" charset="0"/>
                <a:cs typeface="Arial" charset="0"/>
              </a:rPr>
              <a:t>γνωστοποίηση των κινδύνων</a:t>
            </a:r>
          </a:p>
          <a:p>
            <a:pPr lvl="1" eaLnBrk="1" hangingPunct="1">
              <a:buFont typeface="Wingdings" pitchFamily="2" charset="2"/>
              <a:buChar char="ü"/>
            </a:pPr>
            <a:r>
              <a:rPr lang="el-GR" cap="none" smtClean="0">
                <a:latin typeface="Arial" charset="0"/>
                <a:cs typeface="Arial" charset="0"/>
              </a:rPr>
              <a:t>ενθάρρυνση μαθητών ώστε να εκφράσουν τις εμπειρίες τους</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wrap="square" numCol="1" anchorCtr="0" compatLnSpc="1">
            <a:prstTxWarp prst="textNoShape">
              <a:avLst/>
            </a:prstTxWarp>
            <a:normAutofit fontScale="90000"/>
          </a:bodyPr>
          <a:lstStyle/>
          <a:p>
            <a:pPr eaLnBrk="1" hangingPunct="1">
              <a:defRPr/>
            </a:pPr>
            <a:r>
              <a:rPr lang="el-GR" cap="none" dirty="0">
                <a:effectLst>
                  <a:outerShdw blurRad="38100" dist="38100" dir="2700000" algn="tl">
                    <a:srgbClr val="C0C0C0"/>
                  </a:outerShdw>
                </a:effectLst>
              </a:rPr>
              <a:t>Π</a:t>
            </a:r>
            <a:r>
              <a:rPr lang="el-GR" cap="none" dirty="0" smtClean="0">
                <a:effectLst>
                  <a:outerShdw blurRad="38100" dist="38100" dir="2700000" algn="tl">
                    <a:srgbClr val="C0C0C0"/>
                  </a:outerShdw>
                </a:effectLst>
              </a:rPr>
              <a:t>αιδαγωγικοί τρόποι παρέμβασης (5/7)</a:t>
            </a:r>
            <a:endParaRPr lang="en-US" cap="none" dirty="0" smtClean="0"/>
          </a:p>
        </p:txBody>
      </p:sp>
      <p:sp>
        <p:nvSpPr>
          <p:cNvPr id="5" name="Content Placeholder 4"/>
          <p:cNvSpPr>
            <a:spLocks noGrp="1"/>
          </p:cNvSpPr>
          <p:nvPr>
            <p:ph sz="quarter" idx="13"/>
          </p:nvPr>
        </p:nvSpPr>
        <p:spPr>
          <a:xfrm>
            <a:off x="685800" y="2063750"/>
            <a:ext cx="10394950" cy="3311525"/>
          </a:xfrm>
        </p:spPr>
        <p:txBody>
          <a:bodyPr wrap="square" numCol="1" anchorCtr="0" compatLnSpc="1">
            <a:prstTxWarp prst="textNoShape">
              <a:avLst/>
            </a:prstTxWarp>
          </a:bodyPr>
          <a:lstStyle/>
          <a:p>
            <a:pPr eaLnBrk="1" hangingPunct="1">
              <a:buFont typeface="Arial" panose="020B0604020202020204" pitchFamily="34" charset="0"/>
              <a:buChar char="•"/>
              <a:defRPr/>
            </a:pPr>
            <a:r>
              <a:rPr lang="el-GR" b="1" cap="none" dirty="0">
                <a:latin typeface="Arial" panose="020B0604020202020204" pitchFamily="34" charset="0"/>
                <a:cs typeface="Arial" panose="020B0604020202020204" pitchFamily="34" charset="0"/>
              </a:rPr>
              <a:t>Ο</a:t>
            </a:r>
            <a:r>
              <a:rPr lang="el-GR" b="1" cap="none" dirty="0" smtClean="0">
                <a:latin typeface="Arial" panose="020B0604020202020204" pitchFamily="34" charset="0"/>
                <a:cs typeface="Arial" panose="020B0604020202020204" pitchFamily="34" charset="0"/>
              </a:rPr>
              <a:t> ρόλος του σχολείου/εκπαιδευτικού</a:t>
            </a:r>
          </a:p>
          <a:p>
            <a:pPr algn="ctr" eaLnBrk="1" hangingPunct="1">
              <a:lnSpc>
                <a:spcPct val="100000"/>
              </a:lnSpc>
              <a:buFont typeface="Arial" panose="020B0604020202020204" pitchFamily="34" charset="0"/>
              <a:buNone/>
              <a:defRPr/>
            </a:pPr>
            <a:r>
              <a:rPr lang="el-GR" sz="3200" cap="none" dirty="0" smtClean="0">
                <a:solidFill>
                  <a:schemeClr val="accent1"/>
                </a:solidFill>
                <a:effectLst>
                  <a:outerShdw blurRad="38100" dist="38100" dir="2700000" algn="tl">
                    <a:srgbClr val="C0C0C0"/>
                  </a:outerShdw>
                </a:effectLst>
              </a:rPr>
              <a:t>πρακτικές συμβουλές</a:t>
            </a:r>
          </a:p>
          <a:p>
            <a:pPr lvl="1" eaLnBrk="1" hangingPunct="1">
              <a:buFont typeface="Wingdings" panose="05000000000000000000" pitchFamily="2" charset="2"/>
              <a:buChar char="ü"/>
              <a:defRPr/>
            </a:pPr>
            <a:r>
              <a:rPr lang="el-GR" cap="none" dirty="0">
                <a:latin typeface="Arial" panose="020B0604020202020204" pitchFamily="34" charset="0"/>
                <a:cs typeface="Arial" panose="020B0604020202020204" pitchFamily="34" charset="0"/>
              </a:rPr>
              <a:t>Σ</a:t>
            </a:r>
            <a:r>
              <a:rPr lang="el-GR" cap="none" dirty="0" smtClean="0">
                <a:latin typeface="Arial" panose="020B0604020202020204" pitchFamily="34" charset="0"/>
                <a:cs typeface="Arial" panose="020B0604020202020204" pitchFamily="34" charset="0"/>
              </a:rPr>
              <a:t>υζήτηση με τους μαθητές</a:t>
            </a:r>
          </a:p>
          <a:p>
            <a:pPr lvl="1" eaLnBrk="1" hangingPunct="1">
              <a:buFont typeface="Wingdings" panose="05000000000000000000" pitchFamily="2" charset="2"/>
              <a:buChar char="ü"/>
              <a:defRPr/>
            </a:pPr>
            <a:r>
              <a:rPr lang="el-GR" cap="none" dirty="0">
                <a:latin typeface="Arial" panose="020B0604020202020204" pitchFamily="34" charset="0"/>
                <a:cs typeface="Arial" panose="020B0604020202020204" pitchFamily="34" charset="0"/>
              </a:rPr>
              <a:t>Λ</a:t>
            </a:r>
            <a:r>
              <a:rPr lang="el-GR" cap="none" dirty="0" smtClean="0">
                <a:latin typeface="Arial" panose="020B0604020202020204" pitchFamily="34" charset="0"/>
                <a:cs typeface="Arial" panose="020B0604020202020204" pitchFamily="34" charset="0"/>
              </a:rPr>
              <a:t>ίστα με προτεινόμενες σελίδες</a:t>
            </a:r>
          </a:p>
          <a:p>
            <a:pPr lvl="1" eaLnBrk="1" hangingPunct="1">
              <a:buFont typeface="Wingdings" panose="05000000000000000000" pitchFamily="2" charset="2"/>
              <a:buChar char="ü"/>
              <a:defRPr/>
            </a:pPr>
            <a:r>
              <a:rPr lang="el-GR" cap="none" dirty="0">
                <a:latin typeface="Arial" panose="020B0604020202020204" pitchFamily="34" charset="0"/>
                <a:cs typeface="Arial" panose="020B0604020202020204" pitchFamily="34" charset="0"/>
              </a:rPr>
              <a:t>Δ</a:t>
            </a:r>
            <a:r>
              <a:rPr lang="el-GR" cap="none" dirty="0" smtClean="0">
                <a:latin typeface="Arial" panose="020B0604020202020204" pitchFamily="34" charset="0"/>
                <a:cs typeface="Arial" panose="020B0604020202020204" pitchFamily="34" charset="0"/>
              </a:rPr>
              <a:t>ιδασκαλία βασικών κανόνων ασφαλούς χρήσης διαδικτύου</a:t>
            </a:r>
          </a:p>
          <a:p>
            <a:pPr lvl="1" eaLnBrk="1" hangingPunct="1">
              <a:buFont typeface="Wingdings" panose="05000000000000000000" pitchFamily="2" charset="2"/>
              <a:buChar char="ü"/>
              <a:defRPr/>
            </a:pPr>
            <a:r>
              <a:rPr lang="el-GR" cap="none" dirty="0" smtClean="0">
                <a:latin typeface="Arial" panose="020B0604020202020204" pitchFamily="34" charset="0"/>
                <a:cs typeface="Arial" panose="020B0604020202020204" pitchFamily="34" charset="0"/>
              </a:rPr>
              <a:t>Επίβλεψη μαθητών κατά τη χρήση του διαδικτύου</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wrap="square" numCol="1" anchorCtr="0" compatLnSpc="1">
            <a:prstTxWarp prst="textNoShape">
              <a:avLst/>
            </a:prstTxWarp>
            <a:normAutofit fontScale="90000"/>
          </a:bodyPr>
          <a:lstStyle/>
          <a:p>
            <a:pPr eaLnBrk="1" hangingPunct="1">
              <a:defRPr/>
            </a:pPr>
            <a:r>
              <a:rPr lang="el-GR" cap="none" dirty="0">
                <a:effectLst>
                  <a:outerShdw blurRad="38100" dist="38100" dir="2700000" algn="tl">
                    <a:srgbClr val="C0C0C0"/>
                  </a:outerShdw>
                </a:effectLst>
              </a:rPr>
              <a:t>Π</a:t>
            </a:r>
            <a:r>
              <a:rPr lang="el-GR" cap="none" dirty="0" smtClean="0">
                <a:effectLst>
                  <a:outerShdw blurRad="38100" dist="38100" dir="2700000" algn="tl">
                    <a:srgbClr val="C0C0C0"/>
                  </a:outerShdw>
                </a:effectLst>
              </a:rPr>
              <a:t>αιδαγωγικοί τρόποι παρέμβασης (6/7)</a:t>
            </a:r>
            <a:endParaRPr lang="en-US" cap="none" dirty="0" smtClean="0"/>
          </a:p>
        </p:txBody>
      </p:sp>
      <p:sp>
        <p:nvSpPr>
          <p:cNvPr id="5" name="Content Placeholder 4"/>
          <p:cNvSpPr>
            <a:spLocks noGrp="1"/>
          </p:cNvSpPr>
          <p:nvPr>
            <p:ph sz="quarter" idx="13"/>
          </p:nvPr>
        </p:nvSpPr>
        <p:spPr bwMode="auto">
          <a:xfrm>
            <a:off x="685800" y="2063750"/>
            <a:ext cx="10394950" cy="3311525"/>
          </a:xfrm>
        </p:spPr>
        <p:txBody>
          <a:bodyPr wrap="square" numCol="1" anchorCtr="0" compatLnSpc="1">
            <a:prstTxWarp prst="textNoShape">
              <a:avLst/>
            </a:prstTxWarp>
          </a:bodyPr>
          <a:lstStyle/>
          <a:p>
            <a:pPr eaLnBrk="1" hangingPunct="1">
              <a:lnSpc>
                <a:spcPct val="100000"/>
              </a:lnSpc>
            </a:pPr>
            <a:r>
              <a:rPr lang="el-GR" sz="1900" b="1" cap="none" smtClean="0">
                <a:latin typeface="Arial" charset="0"/>
                <a:cs typeface="Arial" charset="0"/>
              </a:rPr>
              <a:t>Μαθήματα ασφαλείας διαδικτύου στα σχολεία</a:t>
            </a:r>
          </a:p>
          <a:p>
            <a:pPr lvl="1" eaLnBrk="1" hangingPunct="1">
              <a:lnSpc>
                <a:spcPct val="100000"/>
              </a:lnSpc>
              <a:buFont typeface="Wingdings" pitchFamily="2" charset="2"/>
              <a:buChar char="ü"/>
            </a:pPr>
            <a:r>
              <a:rPr lang="el-GR" sz="1500" cap="none" smtClean="0">
                <a:latin typeface="Arial" charset="0"/>
                <a:cs typeface="Arial" charset="0"/>
              </a:rPr>
              <a:t>Αυτόνομο διδακτικό αντικείμενο η όχι</a:t>
            </a:r>
          </a:p>
          <a:p>
            <a:pPr lvl="1" eaLnBrk="1" hangingPunct="1">
              <a:lnSpc>
                <a:spcPct val="100000"/>
              </a:lnSpc>
              <a:buFont typeface="Wingdings" pitchFamily="2" charset="2"/>
              <a:buChar char="ü"/>
            </a:pPr>
            <a:r>
              <a:rPr lang="el-GR" sz="1500" cap="none" smtClean="0">
                <a:latin typeface="Arial" charset="0"/>
                <a:cs typeface="Arial" charset="0"/>
              </a:rPr>
              <a:t>Σε ποιες τάξεις</a:t>
            </a:r>
          </a:p>
          <a:p>
            <a:pPr lvl="1" eaLnBrk="1" hangingPunct="1">
              <a:lnSpc>
                <a:spcPct val="100000"/>
              </a:lnSpc>
              <a:buFont typeface="Wingdings" pitchFamily="2" charset="2"/>
              <a:buChar char="ü"/>
            </a:pPr>
            <a:r>
              <a:rPr lang="el-GR" sz="1500" cap="none" smtClean="0">
                <a:latin typeface="Arial" charset="0"/>
                <a:cs typeface="Arial" charset="0"/>
              </a:rPr>
              <a:t>Με ποιο περιεχόμενο</a:t>
            </a:r>
          </a:p>
          <a:p>
            <a:pPr lvl="1" eaLnBrk="1" hangingPunct="1">
              <a:lnSpc>
                <a:spcPct val="100000"/>
              </a:lnSpc>
              <a:buFont typeface="Wingdings" pitchFamily="2" charset="2"/>
              <a:buChar char="ü"/>
            </a:pPr>
            <a:r>
              <a:rPr lang="el-GR" sz="1500" cap="none" smtClean="0">
                <a:latin typeface="Arial" charset="0"/>
                <a:cs typeface="Arial" charset="0"/>
              </a:rPr>
              <a:t>Ανάπτυξη κατάλληλου εκπαιδευτικού υλικού</a:t>
            </a:r>
          </a:p>
          <a:p>
            <a:pPr eaLnBrk="1" hangingPunct="1">
              <a:lnSpc>
                <a:spcPct val="100000"/>
              </a:lnSpc>
            </a:pPr>
            <a:endParaRPr lang="el-GR" sz="1700" b="1" cap="none" smtClean="0">
              <a:latin typeface="Arial" charset="0"/>
              <a:cs typeface="Arial" charset="0"/>
            </a:endParaRPr>
          </a:p>
          <a:p>
            <a:pPr eaLnBrk="1" hangingPunct="1">
              <a:lnSpc>
                <a:spcPct val="100000"/>
              </a:lnSpc>
            </a:pPr>
            <a:r>
              <a:rPr lang="el-GR" sz="1700" b="1" cap="none" smtClean="0">
                <a:latin typeface="Arial" charset="0"/>
                <a:cs typeface="Arial" charset="0"/>
              </a:rPr>
              <a:t>στην Ελλάδα</a:t>
            </a:r>
          </a:p>
          <a:p>
            <a:pPr lvl="1" eaLnBrk="1" hangingPunct="1">
              <a:lnSpc>
                <a:spcPct val="100000"/>
              </a:lnSpc>
              <a:buFont typeface="Wingdings" pitchFamily="2" charset="2"/>
              <a:buChar char="ü"/>
            </a:pPr>
            <a:r>
              <a:rPr lang="el-GR" sz="1500" cap="none" smtClean="0">
                <a:latin typeface="Arial" charset="0"/>
                <a:cs typeface="Arial" charset="0"/>
              </a:rPr>
              <a:t>Δ.Ε.Π.Π.Σ Πληροφορικής για το δημοτικό και το γυμνάσιο</a:t>
            </a:r>
          </a:p>
          <a:p>
            <a:pPr lvl="1" eaLnBrk="1" hangingPunct="1">
              <a:lnSpc>
                <a:spcPct val="100000"/>
              </a:lnSpc>
              <a:buFont typeface="Wingdings" pitchFamily="2" charset="2"/>
              <a:buChar char="ü"/>
            </a:pPr>
            <a:r>
              <a:rPr lang="el-GR" sz="1500" cap="none" smtClean="0">
                <a:latin typeface="Arial" charset="0"/>
                <a:cs typeface="Arial" charset="0"/>
              </a:rPr>
              <a:t>Δραστηριότητες στα πλαίσια αγωγής υγείας και πολιτιστικών</a:t>
            </a:r>
          </a:p>
          <a:p>
            <a:pPr lvl="1" eaLnBrk="1" hangingPunct="1">
              <a:lnSpc>
                <a:spcPct val="100000"/>
              </a:lnSpc>
              <a:buFont typeface="Wingdings" pitchFamily="2" charset="2"/>
              <a:buChar char="ü"/>
            </a:pPr>
            <a:r>
              <a:rPr lang="el-GR" sz="1500" cap="none" smtClean="0">
                <a:latin typeface="Arial" charset="0"/>
                <a:cs typeface="Arial" charset="0"/>
              </a:rPr>
              <a:t>Διαθεματικές δραστηριότητες</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500"/>
                                        <p:tgtEl>
                                          <p:spTgt spid="5">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fade">
                                      <p:cBhvr>
                                        <p:cTn id="5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wrap="square" numCol="1" anchorCtr="0" compatLnSpc="1">
            <a:prstTxWarp prst="textNoShape">
              <a:avLst/>
            </a:prstTxWarp>
            <a:normAutofit fontScale="90000"/>
          </a:bodyPr>
          <a:lstStyle/>
          <a:p>
            <a:pPr eaLnBrk="1" hangingPunct="1">
              <a:defRPr/>
            </a:pPr>
            <a:r>
              <a:rPr lang="el-GR" cap="none" dirty="0">
                <a:effectLst>
                  <a:outerShdw blurRad="38100" dist="38100" dir="2700000" algn="tl">
                    <a:srgbClr val="C0C0C0"/>
                  </a:outerShdw>
                </a:effectLst>
              </a:rPr>
              <a:t>Π</a:t>
            </a:r>
            <a:r>
              <a:rPr lang="el-GR" cap="none" dirty="0" smtClean="0">
                <a:effectLst>
                  <a:outerShdw blurRad="38100" dist="38100" dir="2700000" algn="tl">
                    <a:srgbClr val="C0C0C0"/>
                  </a:outerShdw>
                </a:effectLst>
              </a:rPr>
              <a:t>αιδαγωγικοί τρόποι παρέμβασης (7/7)</a:t>
            </a:r>
            <a:endParaRPr lang="en-US" cap="none" dirty="0" smtClean="0"/>
          </a:p>
        </p:txBody>
      </p:sp>
      <p:sp>
        <p:nvSpPr>
          <p:cNvPr id="5" name="Content Placeholder 4"/>
          <p:cNvSpPr>
            <a:spLocks noGrp="1"/>
          </p:cNvSpPr>
          <p:nvPr>
            <p:ph sz="quarter" idx="13"/>
          </p:nvPr>
        </p:nvSpPr>
        <p:spPr bwMode="auto">
          <a:xfrm>
            <a:off x="685800" y="2063750"/>
            <a:ext cx="10394950" cy="3311525"/>
          </a:xfrm>
        </p:spPr>
        <p:txBody>
          <a:bodyPr wrap="square" numCol="1" anchorCtr="0" compatLnSpc="1">
            <a:prstTxWarp prst="textNoShape">
              <a:avLst/>
            </a:prstTxWarp>
          </a:bodyPr>
          <a:lstStyle/>
          <a:p>
            <a:pPr eaLnBrk="1" hangingPunct="1"/>
            <a:r>
              <a:rPr lang="el-GR" sz="1600" b="1" cap="none" smtClean="0">
                <a:latin typeface="Arial" charset="0"/>
                <a:cs typeface="Arial" charset="0"/>
              </a:rPr>
              <a:t>Διδακτικά σενάρια</a:t>
            </a:r>
          </a:p>
          <a:p>
            <a:pPr eaLnBrk="1" hangingPunct="1"/>
            <a:r>
              <a:rPr lang="el-GR" sz="1600" b="1" cap="none" smtClean="0">
                <a:latin typeface="Arial" charset="0"/>
                <a:cs typeface="Arial" charset="0"/>
              </a:rPr>
              <a:t>Ελλάδα: μελέτη ενός βίντεο και συζήτηση (Πανσεληνάς Γιώργος)</a:t>
            </a:r>
          </a:p>
          <a:p>
            <a:pPr eaLnBrk="1" hangingPunct="1"/>
            <a:r>
              <a:rPr lang="el-GR" sz="1600" b="1" cap="none" smtClean="0">
                <a:latin typeface="Arial" charset="0"/>
                <a:cs typeface="Arial" charset="0"/>
              </a:rPr>
              <a:t>Ηνωμένο Βασίλειο: </a:t>
            </a:r>
            <a:r>
              <a:rPr lang="en-US" sz="1600" b="1" cap="none" smtClean="0">
                <a:latin typeface="Arial" charset="0"/>
                <a:cs typeface="Arial" charset="0"/>
              </a:rPr>
              <a:t>net detectives, </a:t>
            </a:r>
            <a:r>
              <a:rPr lang="el-GR" sz="1600" b="1" cap="none" smtClean="0">
                <a:latin typeface="Arial" charset="0"/>
                <a:cs typeface="Arial" charset="0"/>
              </a:rPr>
              <a:t>διαδικτυακό παιχνίδι ρόλων (</a:t>
            </a:r>
            <a:r>
              <a:rPr lang="en-US" sz="1600" b="1" cap="none" smtClean="0">
                <a:latin typeface="Arial" charset="0"/>
                <a:cs typeface="Arial" charset="0"/>
              </a:rPr>
              <a:t>J</a:t>
            </a:r>
            <a:r>
              <a:rPr lang="el-GR" sz="1600" b="1" cap="none" smtClean="0">
                <a:latin typeface="Arial" charset="0"/>
                <a:cs typeface="Arial" charset="0"/>
              </a:rPr>
              <a:t>.</a:t>
            </a:r>
            <a:r>
              <a:rPr lang="en-US" sz="1600" b="1" cap="none" smtClean="0">
                <a:latin typeface="Arial" charset="0"/>
                <a:cs typeface="Arial" charset="0"/>
              </a:rPr>
              <a:t>M</a:t>
            </a:r>
            <a:r>
              <a:rPr lang="el-GR" sz="1600" b="1" cap="none" smtClean="0">
                <a:latin typeface="Arial" charset="0"/>
                <a:cs typeface="Arial" charset="0"/>
              </a:rPr>
              <a:t>.</a:t>
            </a:r>
            <a:r>
              <a:rPr lang="en-US" sz="1600" b="1" cap="none" smtClean="0">
                <a:latin typeface="Arial" charset="0"/>
                <a:cs typeface="Arial" charset="0"/>
              </a:rPr>
              <a:t> W</a:t>
            </a:r>
            <a:r>
              <a:rPr lang="el-GR" sz="1600" b="1" cap="none" smtClean="0">
                <a:latin typeface="Arial" charset="0"/>
                <a:cs typeface="Arial" charset="0"/>
              </a:rPr>
              <a:t>ishart, </a:t>
            </a:r>
            <a:r>
              <a:rPr lang="en-US" sz="1600" b="1" cap="none" smtClean="0">
                <a:latin typeface="Arial" charset="0"/>
                <a:cs typeface="Arial" charset="0"/>
              </a:rPr>
              <a:t>C</a:t>
            </a:r>
            <a:r>
              <a:rPr lang="el-GR" sz="1600" b="1" cap="none" smtClean="0">
                <a:latin typeface="Arial" charset="0"/>
                <a:cs typeface="Arial" charset="0"/>
              </a:rPr>
              <a:t>.</a:t>
            </a:r>
            <a:r>
              <a:rPr lang="en-US" sz="1600" b="1" cap="none" smtClean="0">
                <a:latin typeface="Arial" charset="0"/>
                <a:cs typeface="Arial" charset="0"/>
              </a:rPr>
              <a:t>E</a:t>
            </a:r>
            <a:r>
              <a:rPr lang="el-GR" sz="1600" b="1" cap="none" smtClean="0">
                <a:latin typeface="Arial" charset="0"/>
                <a:cs typeface="Arial" charset="0"/>
              </a:rPr>
              <a:t>.</a:t>
            </a:r>
            <a:r>
              <a:rPr lang="en-US" sz="1600" b="1" cap="none" smtClean="0">
                <a:latin typeface="Arial" charset="0"/>
                <a:cs typeface="Arial" charset="0"/>
              </a:rPr>
              <a:t> O</a:t>
            </a:r>
            <a:r>
              <a:rPr lang="el-GR" sz="1600" b="1" cap="none" smtClean="0">
                <a:latin typeface="Arial" charset="0"/>
                <a:cs typeface="Arial" charset="0"/>
              </a:rPr>
              <a:t>ades, </a:t>
            </a:r>
            <a:r>
              <a:rPr lang="en-US" sz="1600" b="1" cap="none" smtClean="0">
                <a:latin typeface="Arial" charset="0"/>
                <a:cs typeface="Arial" charset="0"/>
              </a:rPr>
              <a:t>M</a:t>
            </a:r>
            <a:r>
              <a:rPr lang="el-GR" sz="1600" b="1" cap="none" smtClean="0">
                <a:latin typeface="Arial" charset="0"/>
                <a:cs typeface="Arial" charset="0"/>
              </a:rPr>
              <a:t>.</a:t>
            </a:r>
            <a:r>
              <a:rPr lang="en-US" sz="1600" b="1" cap="none" smtClean="0">
                <a:latin typeface="Arial" charset="0"/>
                <a:cs typeface="Arial" charset="0"/>
              </a:rPr>
              <a:t>M</a:t>
            </a:r>
            <a:r>
              <a:rPr lang="el-GR" sz="1600" b="1" cap="none" smtClean="0">
                <a:latin typeface="Arial" charset="0"/>
                <a:cs typeface="Arial" charset="0"/>
              </a:rPr>
              <a:t>orris)</a:t>
            </a:r>
          </a:p>
          <a:p>
            <a:pPr eaLnBrk="1" hangingPunct="1"/>
            <a:r>
              <a:rPr lang="el-GR" sz="1600" b="1" cap="none" smtClean="0">
                <a:latin typeface="Arial" charset="0"/>
                <a:cs typeface="Arial" charset="0"/>
              </a:rPr>
              <a:t>Παιχνίδι </a:t>
            </a:r>
            <a:r>
              <a:rPr lang="en-US" sz="1600" b="1" cap="none" smtClean="0">
                <a:latin typeface="Arial" charset="0"/>
                <a:cs typeface="Arial" charset="0"/>
              </a:rPr>
              <a:t>“SimSafety”</a:t>
            </a:r>
          </a:p>
          <a:p>
            <a:pPr eaLnBrk="1" hangingPunct="1"/>
            <a:r>
              <a:rPr lang="el-GR" sz="1600" b="1" cap="none" smtClean="0">
                <a:latin typeface="Arial" charset="0"/>
                <a:cs typeface="Arial" charset="0"/>
              </a:rPr>
              <a:t>Άλλα παιχνίδια</a:t>
            </a:r>
          </a:p>
          <a:p>
            <a:pPr eaLnBrk="1" hangingPunct="1">
              <a:lnSpc>
                <a:spcPct val="80000"/>
              </a:lnSpc>
              <a:buFontTx/>
              <a:buNone/>
            </a:pPr>
            <a:r>
              <a:rPr lang="el-GR" sz="1600" cap="none" smtClean="0">
                <a:hlinkClick r:id="rId2"/>
              </a:rPr>
              <a:t>http://www.esafetykit.net/index2.html</a:t>
            </a:r>
            <a:r>
              <a:rPr lang="el-GR" sz="1600" cap="none" smtClean="0"/>
              <a:t> </a:t>
            </a:r>
          </a:p>
          <a:p>
            <a:pPr eaLnBrk="1" hangingPunct="1">
              <a:lnSpc>
                <a:spcPct val="80000"/>
              </a:lnSpc>
              <a:buFontTx/>
              <a:buNone/>
            </a:pPr>
            <a:r>
              <a:rPr lang="el-GR" sz="1600" cap="none" smtClean="0">
                <a:hlinkClick r:id="rId3"/>
              </a:rPr>
              <a:t>http://www.zondle.com/publicpages/esafetygames.aspx</a:t>
            </a:r>
            <a:endParaRPr lang="el-GR" sz="1600" cap="none" smtClean="0"/>
          </a:p>
          <a:p>
            <a:pPr eaLnBrk="1" hangingPunct="1">
              <a:buFont typeface="Arial" charset="0"/>
              <a:buNone/>
            </a:pPr>
            <a:endParaRPr lang="el-GR" sz="1600" b="1" cap="none" smtClean="0">
              <a:latin typeface="Arial" charset="0"/>
              <a:cs typeface="Arial" charset="0"/>
            </a:endParaRPr>
          </a:p>
        </p:txBody>
      </p:sp>
      <p:pic>
        <p:nvPicPr>
          <p:cNvPr id="8" name="Picture 7"/>
          <p:cNvPicPr>
            <a:picLocks noChangeAspect="1" noChangeArrowheads="1"/>
          </p:cNvPicPr>
          <p:nvPr/>
        </p:nvPicPr>
        <p:blipFill>
          <a:blip r:embed="rId4" cstate="print"/>
          <a:srcRect l="12695" t="16063" r="12891" b="9084"/>
          <a:stretch>
            <a:fillRect/>
          </a:stretch>
        </p:blipFill>
        <p:spPr bwMode="auto">
          <a:xfrm>
            <a:off x="6324599" y="3803411"/>
            <a:ext cx="2587509" cy="162742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Picture 6" descr="2013-02-20_2029"/>
          <p:cNvPicPr>
            <a:picLocks noChangeAspect="1" noChangeArrowheads="1"/>
          </p:cNvPicPr>
          <p:nvPr/>
        </p:nvPicPr>
        <p:blipFill>
          <a:blip r:embed="rId5" cstate="print"/>
          <a:srcRect/>
          <a:stretch>
            <a:fillRect/>
          </a:stretch>
        </p:blipFill>
        <p:spPr bwMode="auto">
          <a:xfrm rot="1976670">
            <a:off x="9240810" y="4097367"/>
            <a:ext cx="1794881" cy="143516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descr="slideshow1"/>
          <p:cNvPicPr>
            <a:picLocks noChangeAspect="1" noChangeArrowheads="1"/>
          </p:cNvPicPr>
          <p:nvPr/>
        </p:nvPicPr>
        <p:blipFill>
          <a:blip r:embed="rId6" cstate="print"/>
          <a:srcRect/>
          <a:stretch>
            <a:fillRect/>
          </a:stretch>
        </p:blipFill>
        <p:spPr bwMode="auto">
          <a:xfrm>
            <a:off x="7663514" y="4989456"/>
            <a:ext cx="1558533" cy="115291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500"/>
                                        <p:tgtEl>
                                          <p:spTgt spid="5">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p:txBody>
          <a:bodyPr wrap="square" numCol="1" anchorCtr="0" compatLnSpc="1">
            <a:prstTxWarp prst="textNoShape">
              <a:avLst/>
            </a:prstTxWarp>
          </a:bodyPr>
          <a:lstStyle/>
          <a:p>
            <a:pPr eaLnBrk="1" hangingPunct="1"/>
            <a:r>
              <a:rPr lang="el-GR" cap="none" smtClean="0"/>
              <a:t>Φιλοσοφία παιχνιδιών</a:t>
            </a:r>
            <a:endParaRPr lang="en-US" cap="none" smtClean="0"/>
          </a:p>
        </p:txBody>
      </p:sp>
      <p:sp>
        <p:nvSpPr>
          <p:cNvPr id="3" name="Content Placeholder 2"/>
          <p:cNvSpPr>
            <a:spLocks noGrp="1"/>
          </p:cNvSpPr>
          <p:nvPr>
            <p:ph sz="quarter" idx="13"/>
          </p:nvPr>
        </p:nvSpPr>
        <p:spPr bwMode="auto">
          <a:xfrm>
            <a:off x="685800" y="2063750"/>
            <a:ext cx="10394950" cy="3311525"/>
          </a:xfrm>
        </p:spPr>
        <p:txBody>
          <a:bodyPr wrap="square" numCol="1" anchorCtr="0" compatLnSpc="1">
            <a:prstTxWarp prst="textNoShape">
              <a:avLst/>
            </a:prstTxWarp>
          </a:bodyPr>
          <a:lstStyle/>
          <a:p>
            <a:pPr eaLnBrk="1" hangingPunct="1"/>
            <a:r>
              <a:rPr lang="el-GR" b="1" cap="none" smtClean="0">
                <a:latin typeface="Arial" charset="0"/>
                <a:cs typeface="Arial" charset="0"/>
              </a:rPr>
              <a:t>Ο κάθε παίχτης έχει ένα ρόλο</a:t>
            </a:r>
          </a:p>
          <a:p>
            <a:pPr eaLnBrk="1" hangingPunct="1"/>
            <a:r>
              <a:rPr lang="el-GR" b="1" cap="none" smtClean="0">
                <a:latin typeface="Arial" charset="0"/>
                <a:cs typeface="Arial" charset="0"/>
              </a:rPr>
              <a:t>Η ταυτότητα / ο ρόλος είναι κρυφός (ανωνυμία στο διαδίκτυο)</a:t>
            </a:r>
          </a:p>
          <a:p>
            <a:pPr eaLnBrk="1" hangingPunct="1"/>
            <a:r>
              <a:rPr lang="el-GR" b="1" cap="none" smtClean="0">
                <a:latin typeface="Arial" charset="0"/>
                <a:cs typeface="Arial" charset="0"/>
              </a:rPr>
              <a:t>Μέσα από ενέργειες /επικοινωνία ο κάθε παίχτης προσπαθεί να πέτυχει το στόχο του και να καταλάβει το ρόλο των άλλων παιχτών</a:t>
            </a:r>
          </a:p>
          <a:p>
            <a:pPr eaLnBrk="1" hangingPunct="1"/>
            <a:r>
              <a:rPr lang="el-GR" b="1" cap="none" smtClean="0">
                <a:latin typeface="Arial" charset="0"/>
                <a:cs typeface="Arial" charset="0"/>
              </a:rPr>
              <a:t>Συζήτηση στην τάξη κανόνων καλής χρήσης και συμπεριφοράς στο διαδίκτυο και στη ζωή μας</a:t>
            </a:r>
            <a:endParaRPr lang="en-US" b="1" cap="none" smtClean="0">
              <a:latin typeface="Arial" charset="0"/>
              <a:cs typeface="Arial"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p:txBody>
          <a:bodyPr wrap="square" numCol="1" anchorCtr="0" compatLnSpc="1">
            <a:prstTxWarp prst="textNoShape">
              <a:avLst/>
            </a:prstTxWarp>
          </a:bodyPr>
          <a:lstStyle/>
          <a:p>
            <a:pPr eaLnBrk="1" hangingPunct="1"/>
            <a:r>
              <a:rPr lang="el-GR" sz="4900" cap="none" smtClean="0"/>
              <a:t>Κανόνες ασφαλούς χρήσης διαδικτύου</a:t>
            </a:r>
            <a:endParaRPr lang="en-US" sz="4900" cap="none" smtClean="0"/>
          </a:p>
        </p:txBody>
      </p:sp>
      <p:sp>
        <p:nvSpPr>
          <p:cNvPr id="3" name="Content Placeholder 2"/>
          <p:cNvSpPr>
            <a:spLocks noGrp="1"/>
          </p:cNvSpPr>
          <p:nvPr>
            <p:ph sz="quarter" idx="13"/>
          </p:nvPr>
        </p:nvSpPr>
        <p:spPr bwMode="auto">
          <a:xfrm>
            <a:off x="685800" y="2063750"/>
            <a:ext cx="10394950" cy="3311525"/>
          </a:xfrm>
        </p:spPr>
        <p:txBody>
          <a:bodyPr wrap="square" numCol="1" anchorCtr="0" compatLnSpc="1">
            <a:prstTxWarp prst="textNoShape">
              <a:avLst/>
            </a:prstTxWarp>
          </a:bodyPr>
          <a:lstStyle/>
          <a:p>
            <a:pPr eaLnBrk="1" hangingPunct="1">
              <a:lnSpc>
                <a:spcPct val="100000"/>
              </a:lnSpc>
            </a:pPr>
            <a:r>
              <a:rPr lang="el-GR" sz="1400" b="1" cap="none" smtClean="0">
                <a:latin typeface="Arial" charset="0"/>
                <a:cs typeface="Arial" charset="0"/>
              </a:rPr>
              <a:t>Συζητώ με τους γονείς μου</a:t>
            </a:r>
          </a:p>
          <a:p>
            <a:pPr eaLnBrk="1" hangingPunct="1">
              <a:lnSpc>
                <a:spcPct val="100000"/>
              </a:lnSpc>
            </a:pPr>
            <a:r>
              <a:rPr lang="el-GR" sz="1400" b="1" cap="none" smtClean="0">
                <a:latin typeface="Arial" charset="0"/>
                <a:cs typeface="Arial" charset="0"/>
              </a:rPr>
              <a:t>Δεν αποκαλύπτω προσωπικά δεδομένα</a:t>
            </a:r>
          </a:p>
          <a:p>
            <a:pPr eaLnBrk="1" hangingPunct="1">
              <a:lnSpc>
                <a:spcPct val="100000"/>
              </a:lnSpc>
            </a:pPr>
            <a:r>
              <a:rPr lang="el-GR" sz="1400" b="1" cap="none" smtClean="0">
                <a:latin typeface="Arial" charset="0"/>
                <a:cs typeface="Arial" charset="0"/>
              </a:rPr>
              <a:t>Ενημερώνω τους γονείς μου εάν δω η λάβω κάτι που με ενοχλεί η με απειλεί</a:t>
            </a:r>
          </a:p>
          <a:p>
            <a:pPr eaLnBrk="1" hangingPunct="1">
              <a:lnSpc>
                <a:spcPct val="100000"/>
              </a:lnSpc>
            </a:pPr>
            <a:r>
              <a:rPr lang="el-GR" sz="1400" b="1" cap="none" smtClean="0">
                <a:latin typeface="Arial" charset="0"/>
                <a:cs typeface="Arial" charset="0"/>
              </a:rPr>
              <a:t>Δε συμφωνώ να συναντήσω κάποιον που γνώρισα στο διαδίκτυο, χωρίς την άδεια των γονέων μου</a:t>
            </a:r>
          </a:p>
          <a:p>
            <a:pPr eaLnBrk="1" hangingPunct="1">
              <a:lnSpc>
                <a:spcPct val="100000"/>
              </a:lnSpc>
            </a:pPr>
            <a:r>
              <a:rPr lang="el-GR" sz="1400" b="1" cap="none" smtClean="0">
                <a:latin typeface="Arial" charset="0"/>
                <a:cs typeface="Arial" charset="0"/>
              </a:rPr>
              <a:t>Δε στέλνω φωτογραφίες δικές μου η μελών της οικογένειας μου σε άλλους, χωρίς την άδεια των γονέων μου</a:t>
            </a:r>
          </a:p>
          <a:p>
            <a:pPr eaLnBrk="1" hangingPunct="1">
              <a:lnSpc>
                <a:spcPct val="100000"/>
              </a:lnSpc>
            </a:pPr>
            <a:r>
              <a:rPr lang="el-GR" sz="1400" b="1" cap="none" smtClean="0">
                <a:latin typeface="Arial" charset="0"/>
                <a:cs typeface="Arial" charset="0"/>
              </a:rPr>
              <a:t>Δεν αποκαλύπτω τους κωδικούς πρόσβασης στο διαδίκτυο σε κανέναν</a:t>
            </a:r>
          </a:p>
          <a:p>
            <a:pPr eaLnBrk="1" hangingPunct="1">
              <a:lnSpc>
                <a:spcPct val="100000"/>
              </a:lnSpc>
            </a:pPr>
            <a:r>
              <a:rPr lang="el-GR" sz="1400" b="1" cap="none" smtClean="0">
                <a:latin typeface="Arial" charset="0"/>
                <a:cs typeface="Arial" charset="0"/>
              </a:rPr>
              <a:t>Φέρομαι σωστά όταν βρίσκομαι στο διαδίκτυο και δεν κάνω τίποτα που μπορεί να προβάλει η να εξοργίσει άλλους η είναι παράνομο</a:t>
            </a:r>
          </a:p>
          <a:p>
            <a:pPr eaLnBrk="1" hangingPunct="1">
              <a:lnSpc>
                <a:spcPct val="100000"/>
              </a:lnSpc>
            </a:pPr>
            <a:r>
              <a:rPr lang="el-GR" sz="1400" b="1" cap="none" smtClean="0">
                <a:latin typeface="Arial" charset="0"/>
                <a:cs typeface="Arial" charset="0"/>
              </a:rPr>
              <a:t>Δεν κάνω κάτι που κοστίζει χρήματα, χωρίς την άδεια των γονέων μου</a:t>
            </a:r>
            <a:endParaRPr lang="en-US" sz="1400" b="1" cap="none" smtClean="0">
              <a:latin typeface="Arial" charset="0"/>
              <a:cs typeface="Arial" charset="0"/>
            </a:endParaRPr>
          </a:p>
        </p:txBody>
      </p:sp>
      <p:pic>
        <p:nvPicPr>
          <p:cNvPr id="6" name="Picture 5" descr="E:\docs 2013\Αναστασιάδης\εικόνες\u12057039.jpg"/>
          <p:cNvPicPr>
            <a:picLocks noChangeAspect="1" noChangeArrowheads="1"/>
          </p:cNvPicPr>
          <p:nvPr/>
        </p:nvPicPr>
        <p:blipFill>
          <a:blip r:embed="rId2" cstate="print"/>
          <a:srcRect/>
          <a:stretch>
            <a:fillRect/>
          </a:stretch>
        </p:blipFill>
        <p:spPr bwMode="auto">
          <a:xfrm>
            <a:off x="9906000" y="4953000"/>
            <a:ext cx="1263229" cy="117406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Picture 3" descr="E:\docs 2013\Αναστασιάδης\εικόνες\royalty-free-computers-clipart-illustration-1081063.png"/>
          <p:cNvPicPr>
            <a:picLocks noChangeAspect="1" noChangeArrowheads="1"/>
          </p:cNvPicPr>
          <p:nvPr/>
        </p:nvPicPr>
        <p:blipFill>
          <a:blip r:embed="rId3" cstate="print"/>
          <a:srcRect b="9522"/>
          <a:stretch>
            <a:fillRect/>
          </a:stretch>
        </p:blipFill>
        <p:spPr bwMode="auto">
          <a:xfrm>
            <a:off x="9636228" y="1635564"/>
            <a:ext cx="1440160" cy="136815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descr="E:\docs 2013\Αναστασιάδης\εικόνες\imageshelp.jpg"/>
          <p:cNvPicPr>
            <a:picLocks noChangeAspect="1" noChangeArrowheads="1"/>
          </p:cNvPicPr>
          <p:nvPr/>
        </p:nvPicPr>
        <p:blipFill>
          <a:blip r:embed="rId4" cstate="print"/>
          <a:srcRect/>
          <a:stretch>
            <a:fillRect/>
          </a:stretch>
        </p:blipFill>
        <p:spPr bwMode="auto">
          <a:xfrm rot="1881035">
            <a:off x="8610352" y="5072379"/>
            <a:ext cx="1248677" cy="93530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500"/>
                                        <p:tgtEl>
                                          <p:spTgt spid="3">
                                            <p:txEl>
                                              <p:pRg st="5" end="5"/>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500"/>
                                        <p:tgtEl>
                                          <p:spTgt spid="3">
                                            <p:txEl>
                                              <p:pRg st="6" end="6"/>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500"/>
                                        <p:tgtEl>
                                          <p:spTgt spid="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nodeType="click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fade">
                                      <p:cBhvr>
                                        <p:cTn id="5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bwMode="auto"/>
        <p:txBody>
          <a:bodyPr wrap="square" numCol="1" anchorCtr="0" compatLnSpc="1">
            <a:prstTxWarp prst="textNoShape">
              <a:avLst/>
            </a:prstTxWarp>
            <a:normAutofit fontScale="90000"/>
          </a:bodyPr>
          <a:lstStyle/>
          <a:p>
            <a:pPr eaLnBrk="1" hangingPunct="1">
              <a:defRPr/>
            </a:pPr>
            <a:r>
              <a:rPr lang="el-GR" sz="4900" cap="none" smtClean="0"/>
              <a:t>Γιατί χρειαζόμαστε ασφαλές διαδίκτυο;</a:t>
            </a:r>
            <a:r>
              <a:rPr lang="el-GR" sz="4900" cap="none" smtClean="0">
                <a:latin typeface="Arial" charset="0"/>
              </a:rPr>
              <a:t> </a:t>
            </a:r>
            <a:r>
              <a:rPr lang="el-GR" sz="4900" cap="none" smtClean="0"/>
              <a:t>(1/4)</a:t>
            </a:r>
            <a:endParaRPr lang="en-US" sz="4900" cap="none" smtClean="0"/>
          </a:p>
        </p:txBody>
      </p:sp>
      <p:sp>
        <p:nvSpPr>
          <p:cNvPr id="5" name="Content Placeholder 4"/>
          <p:cNvSpPr>
            <a:spLocks noGrp="1"/>
          </p:cNvSpPr>
          <p:nvPr>
            <p:ph sz="quarter" idx="13"/>
          </p:nvPr>
        </p:nvSpPr>
        <p:spPr bwMode="auto">
          <a:xfrm>
            <a:off x="685800" y="2057400"/>
            <a:ext cx="10394950" cy="3311525"/>
          </a:xfrm>
        </p:spPr>
        <p:txBody>
          <a:bodyPr wrap="square" numCol="1" anchorCtr="0" compatLnSpc="1">
            <a:prstTxWarp prst="textNoShape">
              <a:avLst/>
            </a:prstTxWarp>
          </a:bodyPr>
          <a:lstStyle/>
          <a:p>
            <a:pPr eaLnBrk="1" hangingPunct="1">
              <a:lnSpc>
                <a:spcPct val="110000"/>
              </a:lnSpc>
            </a:pPr>
            <a:r>
              <a:rPr lang="el-GR" sz="1700" b="1" cap="none" smtClean="0">
                <a:latin typeface="Arial" charset="0"/>
                <a:cs typeface="Arial" charset="0"/>
              </a:rPr>
              <a:t>Οι νέοι χρησιμοποιούν όλο και περισσότερο το διαδίκτυο και θεωρούνται οι πιο συχνοί χρήστες του. Έρευνες μάλιστα δείχνουν ότι το χρησιμοποιούν ακόμα συχνότερα από τους ενήλικες. (</a:t>
            </a:r>
            <a:r>
              <a:rPr lang="en-US" sz="1700" b="1" cap="none" smtClean="0">
                <a:latin typeface="Arial" charset="0"/>
                <a:cs typeface="Arial" charset="0"/>
              </a:rPr>
              <a:t>Subrahmanyam, Kuat, Greenfield</a:t>
            </a:r>
            <a:r>
              <a:rPr lang="el-GR" sz="1700" b="1" cap="none" smtClean="0">
                <a:latin typeface="Arial" charset="0"/>
                <a:cs typeface="Arial" charset="0"/>
              </a:rPr>
              <a:t> &amp;</a:t>
            </a:r>
            <a:r>
              <a:rPr lang="en-US" sz="1700" b="1" cap="none" smtClean="0">
                <a:latin typeface="Arial" charset="0"/>
                <a:cs typeface="Arial" charset="0"/>
              </a:rPr>
              <a:t> Gross. 2000)</a:t>
            </a:r>
          </a:p>
          <a:p>
            <a:pPr eaLnBrk="1" hangingPunct="1">
              <a:lnSpc>
                <a:spcPct val="110000"/>
              </a:lnSpc>
            </a:pPr>
            <a:r>
              <a:rPr lang="el-GR" sz="1700" b="1" cap="none" smtClean="0">
                <a:latin typeface="Arial" charset="0"/>
                <a:cs typeface="Arial" charset="0"/>
              </a:rPr>
              <a:t>Το διαδίκτυο χρησιμοποιείται από τους νέους τόσο στο σχολειό όσο και στο σπίτι για κοινωνική δικτύωση, βοήθεια στα μαθήματα καθώς και για διασκέδαση.</a:t>
            </a:r>
          </a:p>
          <a:p>
            <a:pPr eaLnBrk="1" hangingPunct="1">
              <a:lnSpc>
                <a:spcPct val="110000"/>
              </a:lnSpc>
            </a:pPr>
            <a:r>
              <a:rPr lang="el-GR" sz="1700" b="1" cap="none" smtClean="0">
                <a:latin typeface="Arial" charset="0"/>
                <a:cs typeface="Arial" charset="0"/>
              </a:rPr>
              <a:t>Στις ΗΠΑ έχει βρεθεί ότι περίπου </a:t>
            </a:r>
            <a:r>
              <a:rPr lang="el-GR" sz="1700" b="1" cap="none" smtClean="0">
                <a:solidFill>
                  <a:srgbClr val="8A0B0B"/>
                </a:solidFill>
                <a:latin typeface="Arial" charset="0"/>
                <a:cs typeface="Arial" charset="0"/>
              </a:rPr>
              <a:t>21 εκατομμύρια έφηβων </a:t>
            </a:r>
            <a:r>
              <a:rPr lang="el-GR" sz="1700" b="1" cap="none" smtClean="0">
                <a:latin typeface="Arial" charset="0"/>
                <a:cs typeface="Arial" charset="0"/>
              </a:rPr>
              <a:t>(12-18 ετών) χρησιμοποιούν το διαδίκτυο.</a:t>
            </a:r>
          </a:p>
          <a:p>
            <a:pPr eaLnBrk="1" hangingPunct="1">
              <a:lnSpc>
                <a:spcPct val="110000"/>
              </a:lnSpc>
            </a:pPr>
            <a:r>
              <a:rPr lang="el-GR" sz="1700" b="1" cap="none" smtClean="0">
                <a:latin typeface="Arial" charset="0"/>
                <a:cs typeface="Arial" charset="0"/>
              </a:rPr>
              <a:t>Σε αντίστοιχη ερευνά στην Αυστραλία αναφέρεται ότι </a:t>
            </a:r>
            <a:r>
              <a:rPr lang="el-GR" sz="1700" b="1" cap="none" smtClean="0">
                <a:solidFill>
                  <a:srgbClr val="8A0B0B"/>
                </a:solidFill>
                <a:latin typeface="Arial" charset="0"/>
                <a:cs typeface="Arial" charset="0"/>
              </a:rPr>
              <a:t>86%</a:t>
            </a:r>
            <a:r>
              <a:rPr lang="el-GR" sz="1700" b="1" cap="none" smtClean="0">
                <a:latin typeface="Arial" charset="0"/>
                <a:cs typeface="Arial" charset="0"/>
              </a:rPr>
              <a:t> των Αυστραλων νέων </a:t>
            </a:r>
            <a:r>
              <a:rPr lang="el-GR" sz="1700" b="1" cap="none" smtClean="0">
                <a:solidFill>
                  <a:srgbClr val="8A0B0B"/>
                </a:solidFill>
                <a:latin typeface="Arial" charset="0"/>
                <a:cs typeface="Arial" charset="0"/>
              </a:rPr>
              <a:t>ηλικίας 13-18 </a:t>
            </a:r>
            <a:r>
              <a:rPr lang="el-GR" sz="1700" b="1" cap="none" smtClean="0">
                <a:latin typeface="Arial" charset="0"/>
                <a:cs typeface="Arial" charset="0"/>
              </a:rPr>
              <a:t>έχουν πρόσβαση στο διαδίκτυο (</a:t>
            </a:r>
            <a:r>
              <a:rPr lang="en-US" sz="1700" b="1" cap="none" smtClean="0">
                <a:latin typeface="Arial" charset="0"/>
                <a:cs typeface="Arial" charset="0"/>
              </a:rPr>
              <a:t>Flemming et al, 2006)</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wrap="square" numCol="1" anchorCtr="0" compatLnSpc="1">
            <a:prstTxWarp prst="textNoShape">
              <a:avLst/>
            </a:prstTxWarp>
            <a:normAutofit fontScale="90000"/>
          </a:bodyPr>
          <a:lstStyle/>
          <a:p>
            <a:pPr eaLnBrk="1" hangingPunct="1">
              <a:defRPr/>
            </a:pPr>
            <a:r>
              <a:rPr lang="el-GR" sz="4900" cap="none" dirty="0">
                <a:effectLst>
                  <a:outerShdw blurRad="38100" dist="38100" dir="2700000" algn="tl">
                    <a:srgbClr val="C0C0C0"/>
                  </a:outerShdw>
                </a:effectLst>
              </a:rPr>
              <a:t>Ά</a:t>
            </a:r>
            <a:r>
              <a:rPr lang="el-GR" sz="4900" cap="none" dirty="0" smtClean="0">
                <a:effectLst>
                  <a:outerShdw blurRad="38100" dist="38100" dir="2700000" algn="tl">
                    <a:srgbClr val="C0C0C0"/>
                  </a:outerShdw>
                </a:effectLst>
              </a:rPr>
              <a:t>λλοι (εξειδικευμένοι) τρόποι παρέμβασης</a:t>
            </a:r>
            <a:endParaRPr lang="en-US" sz="4900" cap="none" dirty="0" smtClean="0"/>
          </a:p>
        </p:txBody>
      </p:sp>
      <p:sp>
        <p:nvSpPr>
          <p:cNvPr id="5" name="Content Placeholder 4"/>
          <p:cNvSpPr>
            <a:spLocks noGrp="1"/>
          </p:cNvSpPr>
          <p:nvPr>
            <p:ph sz="quarter" idx="13"/>
          </p:nvPr>
        </p:nvSpPr>
        <p:spPr bwMode="auto">
          <a:xfrm>
            <a:off x="685800" y="2063750"/>
            <a:ext cx="10394950" cy="3311525"/>
          </a:xfrm>
        </p:spPr>
        <p:txBody>
          <a:bodyPr wrap="square" numCol="1" anchorCtr="0" compatLnSpc="1">
            <a:prstTxWarp prst="textNoShape">
              <a:avLst/>
            </a:prstTxWarp>
          </a:bodyPr>
          <a:lstStyle/>
          <a:p>
            <a:pPr eaLnBrk="1" hangingPunct="1">
              <a:lnSpc>
                <a:spcPct val="100000"/>
              </a:lnSpc>
            </a:pPr>
            <a:r>
              <a:rPr lang="el-GR" sz="2400" cap="none" smtClean="0">
                <a:latin typeface="Arial" charset="0"/>
                <a:cs typeface="Arial" charset="0"/>
              </a:rPr>
              <a:t>Δίωξη ηλεκτρονικού εγκλήματος: το τμήμα ελληνικής αστυνομίας που διώκει όσους εμπλέκονται σε παράνομες πράξεις στο διαδίκτυο.</a:t>
            </a:r>
          </a:p>
          <a:p>
            <a:pPr eaLnBrk="1" hangingPunct="1">
              <a:lnSpc>
                <a:spcPct val="100000"/>
              </a:lnSpc>
            </a:pPr>
            <a:r>
              <a:rPr lang="el-GR" sz="2400" cap="none" smtClean="0">
                <a:latin typeface="Arial" charset="0"/>
                <a:cs typeface="Arial" charset="0"/>
              </a:rPr>
              <a:t>Η</a:t>
            </a:r>
            <a:r>
              <a:rPr lang="en-US" sz="2400" cap="none" smtClean="0">
                <a:latin typeface="Arial" charset="0"/>
                <a:cs typeface="Arial" charset="0"/>
              </a:rPr>
              <a:t> </a:t>
            </a:r>
            <a:r>
              <a:rPr lang="el-GR" sz="2400" cap="none" smtClean="0">
                <a:latin typeface="Arial" charset="0"/>
                <a:cs typeface="Arial" charset="0"/>
              </a:rPr>
              <a:t>ελληνική ανοιχτή γραμμή </a:t>
            </a:r>
            <a:r>
              <a:rPr lang="en-US" sz="2400" cap="none" smtClean="0">
                <a:latin typeface="Arial" charset="0"/>
                <a:cs typeface="Arial" charset="0"/>
              </a:rPr>
              <a:t>safeline </a:t>
            </a:r>
            <a:r>
              <a:rPr lang="el-GR" sz="2400" cap="none" smtClean="0">
                <a:latin typeface="Arial" charset="0"/>
                <a:cs typeface="Arial" charset="0"/>
              </a:rPr>
              <a:t>δέχεται καταγγελίες για ιστοσελίδες και το δίκτυο </a:t>
            </a:r>
            <a:r>
              <a:rPr lang="en-US" sz="2400" cap="none" smtClean="0">
                <a:latin typeface="Arial" charset="0"/>
                <a:cs typeface="Arial" charset="0"/>
              </a:rPr>
              <a:t>inhope</a:t>
            </a:r>
            <a:r>
              <a:rPr lang="el-GR" sz="2400" cap="none" smtClean="0">
                <a:latin typeface="Arial" charset="0"/>
                <a:cs typeface="Arial" charset="0"/>
              </a:rPr>
              <a:t> επικεντρώνεται στον εντοπισμό παράνομου περιεχομένου στο διαδίκτυο.</a:t>
            </a:r>
          </a:p>
          <a:p>
            <a:pPr eaLnBrk="1" hangingPunct="1">
              <a:lnSpc>
                <a:spcPct val="100000"/>
              </a:lnSpc>
            </a:pPr>
            <a:r>
              <a:rPr lang="el-GR" sz="2400" cap="none" smtClean="0">
                <a:latin typeface="Arial" charset="0"/>
                <a:cs typeface="Arial" charset="0"/>
              </a:rPr>
              <a:t>Η δράση μέσω της ιστοσελίδας </a:t>
            </a:r>
            <a:r>
              <a:rPr lang="en-US" sz="2400" cap="none" smtClean="0">
                <a:latin typeface="Arial" charset="0"/>
                <a:cs typeface="Arial" charset="0"/>
                <a:hlinkClick r:id="rId2"/>
              </a:rPr>
              <a:t>http://www.saferinernet.gr</a:t>
            </a:r>
            <a:r>
              <a:rPr lang="el-GR" sz="2400" cap="none" smtClean="0">
                <a:latin typeface="Arial" charset="0"/>
                <a:cs typeface="Arial" charset="0"/>
              </a:rPr>
              <a:t> .</a:t>
            </a:r>
            <a:endParaRPr lang="en-US" sz="2400" cap="none" smtClean="0">
              <a:latin typeface="Arial" charset="0"/>
              <a:cs typeface="Arial" charset="0"/>
            </a:endParaRPr>
          </a:p>
        </p:txBody>
      </p:sp>
      <p:pic>
        <p:nvPicPr>
          <p:cNvPr id="52226" name="Picture 2"/>
          <p:cNvPicPr>
            <a:picLocks noChangeAspect="1" noChangeArrowheads="1"/>
          </p:cNvPicPr>
          <p:nvPr/>
        </p:nvPicPr>
        <p:blipFill>
          <a:blip r:embed="rId3">
            <a:extLst/>
          </a:blip>
          <a:srcRect/>
          <a:stretch>
            <a:fillRect/>
          </a:stretch>
        </p:blipFill>
        <p:spPr bwMode="auto">
          <a:xfrm rot="21229743">
            <a:off x="8643836" y="5234110"/>
            <a:ext cx="2419350" cy="457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52226"/>
                                        </p:tgtEl>
                                        <p:attrNameLst>
                                          <p:attrName>style.visibility</p:attrName>
                                        </p:attrNameLst>
                                      </p:cBhvr>
                                      <p:to>
                                        <p:strVal val="visible"/>
                                      </p:to>
                                    </p:set>
                                    <p:animEffect transition="in" filter="fade">
                                      <p:cBhvr>
                                        <p:cTn id="27" dur="500"/>
                                        <p:tgtEl>
                                          <p:spTgt spid="52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3"/>
          <p:cNvSpPr>
            <a:spLocks noGrp="1"/>
          </p:cNvSpPr>
          <p:nvPr>
            <p:ph type="title"/>
          </p:nvPr>
        </p:nvSpPr>
        <p:spPr bwMode="auto">
          <a:xfrm>
            <a:off x="685800" y="152400"/>
            <a:ext cx="10396538" cy="1152525"/>
          </a:xfrm>
        </p:spPr>
        <p:txBody>
          <a:bodyPr wrap="square" numCol="1" anchorCtr="0" compatLnSpc="1">
            <a:prstTxWarp prst="textNoShape">
              <a:avLst/>
            </a:prstTxWarp>
          </a:bodyPr>
          <a:lstStyle/>
          <a:p>
            <a:pPr eaLnBrk="1" hangingPunct="1"/>
            <a:r>
              <a:rPr lang="en-US" sz="4800" cap="none" smtClean="0"/>
              <a:t>Saferinternet.gr – Always ask for help</a:t>
            </a:r>
            <a:endParaRPr lang="en-US" sz="4900" cap="none" smtClean="0"/>
          </a:p>
        </p:txBody>
      </p:sp>
      <p:pic>
        <p:nvPicPr>
          <p:cNvPr id="3" name="Picture 2">
            <a:hlinkClick r:id="rId2"/>
          </p:cNvPr>
          <p:cNvPicPr>
            <a:picLocks noChangeAspect="1"/>
          </p:cNvPicPr>
          <p:nvPr/>
        </p:nvPicPr>
        <p:blipFill>
          <a:blip r:embed="rId3">
            <a:extLst/>
          </a:blip>
          <a:stretch>
            <a:fillRect/>
          </a:stretch>
        </p:blipFill>
        <p:spPr>
          <a:xfrm>
            <a:off x="2850356" y="1600200"/>
            <a:ext cx="6067425" cy="34766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10394950" cy="3194050"/>
          </a:xfrm>
        </p:spPr>
        <p:txBody>
          <a:bodyPr/>
          <a:lstStyle/>
          <a:p>
            <a:pPr eaLnBrk="1" fontAlgn="auto" hangingPunct="1">
              <a:spcAft>
                <a:spcPts val="0"/>
              </a:spcAft>
              <a:defRPr/>
            </a:pPr>
            <a:r>
              <a:rPr lang="el-GR" dirty="0" smtClean="0"/>
              <a:t>6. Η ΕΛΛΗΝΙΚΗ ΠΡΑΓΜΑΤΙΚΟΤΗΤΑ</a:t>
            </a:r>
            <a:endParaRPr dirty="0"/>
          </a:p>
        </p:txBody>
      </p:sp>
      <p:sp>
        <p:nvSpPr>
          <p:cNvPr id="3" name="Text Placeholder 2"/>
          <p:cNvSpPr>
            <a:spLocks noGrp="1"/>
          </p:cNvSpPr>
          <p:nvPr>
            <p:ph type="body" idx="1"/>
          </p:nvPr>
        </p:nvSpPr>
        <p:spPr>
          <a:xfrm>
            <a:off x="685800" y="3741738"/>
            <a:ext cx="10394950" cy="1639887"/>
          </a:xfrm>
        </p:spPr>
        <p:txBody>
          <a:bodyPr/>
          <a:lstStyle/>
          <a:p>
            <a:pPr eaLnBrk="1" fontAlgn="auto" hangingPunct="1">
              <a:spcAft>
                <a:spcPts val="0"/>
              </a:spcAft>
              <a:buFont typeface="Arial" panose="020B0604020202020204" pitchFamily="34" charset="0"/>
              <a:buNone/>
              <a:defRPr/>
            </a:pPr>
            <a:r>
              <a:rPr lang="el-GR" dirty="0" smtClean="0"/>
              <a:t>ΕΡΕΥΝΑ ΣΤΗΝ 4</a:t>
            </a:r>
            <a:r>
              <a:rPr lang="el-GR" baseline="30000" dirty="0" smtClean="0"/>
              <a:t>Η</a:t>
            </a:r>
            <a:r>
              <a:rPr lang="el-GR" dirty="0" smtClean="0"/>
              <a:t> ΕΚΠΑΙΔΕΥΤΙΚΗ ΠΕΡΙΦΕΡΕΙΑ ΑΧΑΪΑΣ</a:t>
            </a:r>
            <a:endParaRPr dirty="0"/>
          </a:p>
        </p:txBody>
      </p:sp>
    </p:spTree>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bwMode="auto"/>
        <p:txBody>
          <a:bodyPr wrap="square" numCol="1" anchorCtr="0" compatLnSpc="1">
            <a:prstTxWarp prst="textNoShape">
              <a:avLst/>
            </a:prstTxWarp>
          </a:bodyPr>
          <a:lstStyle/>
          <a:p>
            <a:pPr eaLnBrk="1" hangingPunct="1"/>
            <a:r>
              <a:rPr lang="el-GR" cap="none" smtClean="0"/>
              <a:t>Διεξαγωγή έρευνας</a:t>
            </a:r>
            <a:endParaRPr lang="en-US" cap="none" smtClean="0"/>
          </a:p>
        </p:txBody>
      </p:sp>
      <p:sp>
        <p:nvSpPr>
          <p:cNvPr id="5" name="Content Placeholder 4"/>
          <p:cNvSpPr>
            <a:spLocks noGrp="1"/>
          </p:cNvSpPr>
          <p:nvPr>
            <p:ph sz="quarter" idx="13"/>
          </p:nvPr>
        </p:nvSpPr>
        <p:spPr bwMode="auto">
          <a:xfrm>
            <a:off x="685800" y="2063750"/>
            <a:ext cx="10394950" cy="3311525"/>
          </a:xfrm>
        </p:spPr>
        <p:txBody>
          <a:bodyPr wrap="square" numCol="1" anchorCtr="0" compatLnSpc="1">
            <a:prstTxWarp prst="textNoShape">
              <a:avLst/>
            </a:prstTxWarp>
          </a:bodyPr>
          <a:lstStyle/>
          <a:p>
            <a:pPr eaLnBrk="1" hangingPunct="1"/>
            <a:r>
              <a:rPr lang="el-GR" b="1" cap="none" smtClean="0">
                <a:latin typeface="Arial" charset="0"/>
                <a:cs typeface="Arial" charset="0"/>
              </a:rPr>
              <a:t>Δημοτικά σχολεία της 4</a:t>
            </a:r>
            <a:r>
              <a:rPr lang="el-GR" b="1" cap="none" baseline="30000" smtClean="0">
                <a:latin typeface="Arial" charset="0"/>
                <a:cs typeface="Arial" charset="0"/>
              </a:rPr>
              <a:t>ης</a:t>
            </a:r>
            <a:r>
              <a:rPr lang="el-GR" b="1" cap="none" smtClean="0">
                <a:latin typeface="Arial" charset="0"/>
                <a:cs typeface="Arial" charset="0"/>
              </a:rPr>
              <a:t> εκπαιδευτικής περιφέρειας Αχαΐας</a:t>
            </a:r>
          </a:p>
          <a:p>
            <a:pPr lvl="1" eaLnBrk="1" hangingPunct="1"/>
            <a:r>
              <a:rPr lang="el-GR" cap="none" smtClean="0">
                <a:latin typeface="Arial" charset="0"/>
                <a:cs typeface="Arial" charset="0"/>
              </a:rPr>
              <a:t>Δώδεκα σχολικές μονάδες</a:t>
            </a:r>
          </a:p>
          <a:p>
            <a:pPr lvl="2" eaLnBrk="1" hangingPunct="1"/>
            <a:r>
              <a:rPr lang="el-GR" sz="1400" cap="none" smtClean="0">
                <a:latin typeface="Arial" charset="0"/>
                <a:cs typeface="Arial" charset="0"/>
              </a:rPr>
              <a:t>Επτά 12/θέσια δημοτικά σχολεία</a:t>
            </a:r>
          </a:p>
          <a:p>
            <a:pPr lvl="2" eaLnBrk="1" hangingPunct="1"/>
            <a:r>
              <a:rPr lang="el-GR" sz="1400" cap="none" smtClean="0">
                <a:latin typeface="Arial" charset="0"/>
                <a:cs typeface="Arial" charset="0"/>
              </a:rPr>
              <a:t>Δυο 10//θέσια δημοτικά σχολεία</a:t>
            </a:r>
          </a:p>
          <a:p>
            <a:pPr lvl="2" eaLnBrk="1" hangingPunct="1"/>
            <a:r>
              <a:rPr lang="el-GR" sz="1400" cap="none" smtClean="0">
                <a:latin typeface="Arial" charset="0"/>
                <a:cs typeface="Arial" charset="0"/>
              </a:rPr>
              <a:t>Ενα 8//θέσια δημοτικά σχολεία</a:t>
            </a:r>
          </a:p>
          <a:p>
            <a:pPr lvl="2" eaLnBrk="1" hangingPunct="1"/>
            <a:r>
              <a:rPr lang="el-GR" sz="1400" cap="none" smtClean="0">
                <a:latin typeface="Arial" charset="0"/>
                <a:cs typeface="Arial" charset="0"/>
              </a:rPr>
              <a:t>Δυο 6//θέσια δημοτικά σχολεία</a:t>
            </a:r>
            <a:endParaRPr lang="en-US" b="1" cap="none" smtClean="0">
              <a:latin typeface="Arial" charset="0"/>
              <a:cs typeface="Arial" charset="0"/>
            </a:endParaRPr>
          </a:p>
          <a:p>
            <a:pPr eaLnBrk="1" hangingPunct="1"/>
            <a:r>
              <a:rPr lang="el-GR" b="1" cap="none" smtClean="0">
                <a:latin typeface="Arial" charset="0"/>
                <a:cs typeface="Arial" charset="0"/>
              </a:rPr>
              <a:t>Περίοδος έρευνα: 3 μήνες (Νοέμβριος 2012 – Ιανουάριος 2013)</a:t>
            </a:r>
            <a:endParaRPr lang="en-US" b="1" cap="none" smtClean="0">
              <a:latin typeface="Arial" charset="0"/>
              <a:cs typeface="Arial" charset="0"/>
            </a:endParaRPr>
          </a:p>
          <a:p>
            <a:pPr eaLnBrk="1" hangingPunct="1"/>
            <a:r>
              <a:rPr lang="el-GR" b="1" cap="none" smtClean="0">
                <a:latin typeface="Arial" charset="0"/>
                <a:cs typeface="Arial" charset="0"/>
              </a:rPr>
              <a:t>Δείγμα: 99 μαθητές στ’ Ταξης</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500"/>
                                        <p:tgtEl>
                                          <p:spTgt spid="5">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500"/>
                                        <p:tgtEl>
                                          <p:spTgt spid="5">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500"/>
                                        <p:tgtEl>
                                          <p:spTgt spid="5">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normAutofit fontScale="90000"/>
          </a:bodyPr>
          <a:lstStyle/>
          <a:p>
            <a:pPr eaLnBrk="1" hangingPunct="1">
              <a:defRPr/>
            </a:pPr>
            <a:r>
              <a:rPr lang="el-GR" sz="4900" cap="none" dirty="0" smtClean="0"/>
              <a:t>Υλοποίηση δράσεων – ασφάλεια &amp; </a:t>
            </a:r>
            <a:r>
              <a:rPr lang="el-GR" sz="4900" cap="none" dirty="0"/>
              <a:t>π</a:t>
            </a:r>
            <a:r>
              <a:rPr lang="el-GR" sz="4900" cap="none" dirty="0" smtClean="0"/>
              <a:t>αιδί</a:t>
            </a:r>
            <a:endParaRPr lang="en-US" sz="4900" cap="none" dirty="0" smtClean="0"/>
          </a:p>
        </p:txBody>
      </p:sp>
      <p:sp>
        <p:nvSpPr>
          <p:cNvPr id="3" name="Content Placeholder 2"/>
          <p:cNvSpPr>
            <a:spLocks noGrp="1"/>
          </p:cNvSpPr>
          <p:nvPr>
            <p:ph sz="quarter" idx="13"/>
          </p:nvPr>
        </p:nvSpPr>
        <p:spPr>
          <a:xfrm>
            <a:off x="685800" y="2063750"/>
            <a:ext cx="10394950" cy="3311525"/>
          </a:xfrm>
        </p:spPr>
        <p:txBody>
          <a:bodyPr>
            <a:normAutofit fontScale="92500" lnSpcReduction="20000"/>
          </a:bodyPr>
          <a:lstStyle/>
          <a:p>
            <a:pPr eaLnBrk="1" hangingPunct="1">
              <a:lnSpc>
                <a:spcPct val="130000"/>
              </a:lnSpc>
              <a:buFont typeface="Arial" panose="020B0604020202020204" pitchFamily="34" charset="0"/>
              <a:buChar char="•"/>
              <a:defRPr/>
            </a:pPr>
            <a:r>
              <a:rPr lang="el-GR" b="1" cap="none" dirty="0">
                <a:latin typeface="Arial" panose="020B0604020202020204" pitchFamily="34" charset="0"/>
                <a:cs typeface="Arial" panose="020B0604020202020204" pitchFamily="34" charset="0"/>
              </a:rPr>
              <a:t>Π</a:t>
            </a:r>
            <a:r>
              <a:rPr lang="el-GR" b="1" cap="none" dirty="0" smtClean="0">
                <a:latin typeface="Arial" panose="020B0604020202020204" pitchFamily="34" charset="0"/>
                <a:cs typeface="Arial" panose="020B0604020202020204" pitchFamily="34" charset="0"/>
              </a:rPr>
              <a:t>ερίοδος υλοποίησης: </a:t>
            </a:r>
            <a:r>
              <a:rPr lang="el-GR" cap="none" dirty="0" smtClean="0">
                <a:latin typeface="Arial" panose="020B0604020202020204" pitchFamily="34" charset="0"/>
                <a:cs typeface="Arial" panose="020B0604020202020204" pitchFamily="34" charset="0"/>
              </a:rPr>
              <a:t>Σεπτέμβριος 2013 – Νοέμβριος 2013</a:t>
            </a:r>
          </a:p>
          <a:p>
            <a:pPr eaLnBrk="1" hangingPunct="1">
              <a:buFont typeface="Arial" panose="020B0604020202020204" pitchFamily="34" charset="0"/>
              <a:buChar char="•"/>
              <a:defRPr/>
            </a:pPr>
            <a:r>
              <a:rPr lang="el-GR" sz="2100" b="1" cap="none" dirty="0" smtClean="0">
                <a:latin typeface="Arial" panose="020B0604020202020204" pitchFamily="34" charset="0"/>
                <a:cs typeface="Arial" panose="020B0604020202020204" pitchFamily="34" charset="0"/>
              </a:rPr>
              <a:t>Ενημέρωση μαθητών σχετικά με την ασφάλεια στο διαδίκτυο</a:t>
            </a:r>
          </a:p>
          <a:p>
            <a:pPr marL="685800" lvl="2" eaLnBrk="1" hangingPunct="1">
              <a:lnSpc>
                <a:spcPct val="140000"/>
              </a:lnSpc>
              <a:spcBef>
                <a:spcPts val="1000"/>
              </a:spcBef>
              <a:buFont typeface="Arial" panose="020B0604020202020204" pitchFamily="34" charset="0"/>
              <a:buChar char="•"/>
              <a:defRPr/>
            </a:pPr>
            <a:r>
              <a:rPr lang="el-GR" cap="none" dirty="0">
                <a:latin typeface="Arial" panose="020B0604020202020204" pitchFamily="34" charset="0"/>
                <a:cs typeface="Arial" panose="020B0604020202020204" pitchFamily="34" charset="0"/>
              </a:rPr>
              <a:t>Π</a:t>
            </a:r>
            <a:r>
              <a:rPr lang="el-GR" cap="none" dirty="0" smtClean="0">
                <a:latin typeface="Arial" panose="020B0604020202020204" pitchFamily="34" charset="0"/>
                <a:cs typeface="Arial" panose="020B0604020202020204" pitchFamily="34" charset="0"/>
              </a:rPr>
              <a:t>αρουσίαση στοιχείων με χρήση διαφανειών</a:t>
            </a:r>
          </a:p>
          <a:p>
            <a:pPr marL="685800" lvl="2" eaLnBrk="1" hangingPunct="1">
              <a:lnSpc>
                <a:spcPct val="140000"/>
              </a:lnSpc>
              <a:spcBef>
                <a:spcPts val="1000"/>
              </a:spcBef>
              <a:buFont typeface="Arial" panose="020B0604020202020204" pitchFamily="34" charset="0"/>
              <a:buChar char="•"/>
              <a:defRPr/>
            </a:pPr>
            <a:r>
              <a:rPr lang="el-GR" cap="none" dirty="0">
                <a:latin typeface="Arial" panose="020B0604020202020204" pitchFamily="34" charset="0"/>
                <a:cs typeface="Arial" panose="020B0604020202020204" pitchFamily="34" charset="0"/>
              </a:rPr>
              <a:t>Π</a:t>
            </a:r>
            <a:r>
              <a:rPr lang="el-GR" cap="none" dirty="0" smtClean="0">
                <a:latin typeface="Arial" panose="020B0604020202020204" pitchFamily="34" charset="0"/>
                <a:cs typeface="Arial" panose="020B0604020202020204" pitchFamily="34" charset="0"/>
              </a:rPr>
              <a:t>ροβολή βίντεο</a:t>
            </a:r>
          </a:p>
          <a:p>
            <a:pPr marL="685800" lvl="2" eaLnBrk="1" hangingPunct="1">
              <a:lnSpc>
                <a:spcPct val="140000"/>
              </a:lnSpc>
              <a:spcBef>
                <a:spcPts val="1000"/>
              </a:spcBef>
              <a:buFont typeface="Arial" panose="020B0604020202020204" pitchFamily="34" charset="0"/>
              <a:buChar char="•"/>
              <a:defRPr/>
            </a:pPr>
            <a:r>
              <a:rPr lang="el-GR" cap="none" dirty="0">
                <a:latin typeface="Arial" panose="020B0604020202020204" pitchFamily="34" charset="0"/>
                <a:cs typeface="Arial" panose="020B0604020202020204" pitchFamily="34" charset="0"/>
              </a:rPr>
              <a:t>Σ</a:t>
            </a:r>
            <a:r>
              <a:rPr lang="el-GR" cap="none" dirty="0" smtClean="0">
                <a:latin typeface="Arial" panose="020B0604020202020204" pitchFamily="34" charset="0"/>
                <a:cs typeface="Arial" panose="020B0604020202020204" pitchFamily="34" charset="0"/>
              </a:rPr>
              <a:t>υζήτηση</a:t>
            </a:r>
            <a:endParaRPr lang="el-GR" cap="none" dirty="0">
              <a:latin typeface="Arial" panose="020B0604020202020204" pitchFamily="34" charset="0"/>
              <a:cs typeface="Arial" panose="020B0604020202020204" pitchFamily="34" charset="0"/>
            </a:endParaRPr>
          </a:p>
          <a:p>
            <a:pPr marL="685800" lvl="2" eaLnBrk="1" hangingPunct="1">
              <a:lnSpc>
                <a:spcPct val="140000"/>
              </a:lnSpc>
              <a:spcBef>
                <a:spcPts val="1000"/>
              </a:spcBef>
              <a:buFont typeface="Arial" panose="020B0604020202020204" pitchFamily="34" charset="0"/>
              <a:buChar char="•"/>
              <a:defRPr/>
            </a:pPr>
            <a:r>
              <a:rPr lang="el-GR" cap="none" dirty="0">
                <a:latin typeface="Arial" panose="020B0604020202020204" pitchFamily="34" charset="0"/>
                <a:cs typeface="Arial" panose="020B0604020202020204" pitchFamily="34" charset="0"/>
              </a:rPr>
              <a:t>Ε</a:t>
            </a:r>
            <a:r>
              <a:rPr lang="el-GR" cap="none" dirty="0" smtClean="0">
                <a:latin typeface="Arial" panose="020B0604020202020204" pitchFamily="34" charset="0"/>
                <a:cs typeface="Arial" panose="020B0604020202020204" pitchFamily="34" charset="0"/>
              </a:rPr>
              <a:t>κδηλώσεις</a:t>
            </a:r>
          </a:p>
          <a:p>
            <a:pPr eaLnBrk="1" hangingPunct="1">
              <a:buFont typeface="Arial" panose="020B0604020202020204" pitchFamily="34" charset="0"/>
              <a:buChar char="•"/>
              <a:defRPr/>
            </a:pPr>
            <a:r>
              <a:rPr lang="el-GR" sz="2100" b="1" cap="none" dirty="0">
                <a:latin typeface="Arial" panose="020B0604020202020204" pitchFamily="34" charset="0"/>
                <a:cs typeface="Arial" panose="020B0604020202020204" pitchFamily="34" charset="0"/>
              </a:rPr>
              <a:t>Ε</a:t>
            </a:r>
            <a:r>
              <a:rPr lang="el-GR" sz="2100" b="1" cap="none" dirty="0" smtClean="0">
                <a:latin typeface="Arial" panose="020B0604020202020204" pitchFamily="34" charset="0"/>
                <a:cs typeface="Arial" panose="020B0604020202020204" pitchFamily="34" charset="0"/>
              </a:rPr>
              <a:t>νημερωτικές συναντήσεις</a:t>
            </a:r>
          </a:p>
          <a:p>
            <a:pPr eaLnBrk="1" hangingPunct="1">
              <a:buFont typeface="Arial" panose="020B0604020202020204" pitchFamily="34" charset="0"/>
              <a:buChar char="•"/>
              <a:defRPr/>
            </a:pPr>
            <a:r>
              <a:rPr lang="el-GR" sz="2100" b="1" cap="none" dirty="0">
                <a:latin typeface="Arial" panose="020B0604020202020204" pitchFamily="34" charset="0"/>
                <a:cs typeface="Arial" panose="020B0604020202020204" pitchFamily="34" charset="0"/>
              </a:rPr>
              <a:t>Ε</a:t>
            </a:r>
            <a:r>
              <a:rPr lang="el-GR" sz="2100" b="1" cap="none" dirty="0" smtClean="0">
                <a:latin typeface="Arial" panose="020B0604020202020204" pitchFamily="34" charset="0"/>
                <a:cs typeface="Arial" panose="020B0604020202020204" pitchFamily="34" charset="0"/>
              </a:rPr>
              <a:t>ρωτηματολόγια</a:t>
            </a:r>
            <a:endParaRPr lang="en-US" sz="2100" b="1" cap="none"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p:txBody>
          <a:bodyPr wrap="square" numCol="1" anchorCtr="0" compatLnSpc="1">
            <a:prstTxWarp prst="textNoShape">
              <a:avLst/>
            </a:prstTxWarp>
          </a:bodyPr>
          <a:lstStyle/>
          <a:p>
            <a:pPr eaLnBrk="1" hangingPunct="1"/>
            <a:r>
              <a:rPr lang="el-GR" sz="4900" cap="none" smtClean="0"/>
              <a:t>Βασικά ερωτήματα ερωτηματολογίου</a:t>
            </a:r>
            <a:endParaRPr lang="en-US" sz="4900" cap="none" smtClean="0"/>
          </a:p>
        </p:txBody>
      </p:sp>
      <p:sp>
        <p:nvSpPr>
          <p:cNvPr id="3" name="Content Placeholder 2"/>
          <p:cNvSpPr>
            <a:spLocks noGrp="1"/>
          </p:cNvSpPr>
          <p:nvPr>
            <p:ph sz="quarter" idx="13"/>
          </p:nvPr>
        </p:nvSpPr>
        <p:spPr bwMode="auto">
          <a:xfrm>
            <a:off x="685800" y="2063750"/>
            <a:ext cx="10394950" cy="3311525"/>
          </a:xfrm>
        </p:spPr>
        <p:txBody>
          <a:bodyPr wrap="square" numCol="1" anchorCtr="0" compatLnSpc="1">
            <a:prstTxWarp prst="textNoShape">
              <a:avLst/>
            </a:prstTxWarp>
          </a:bodyPr>
          <a:lstStyle/>
          <a:p>
            <a:pPr eaLnBrk="1" hangingPunct="1">
              <a:lnSpc>
                <a:spcPct val="110000"/>
              </a:lnSpc>
            </a:pPr>
            <a:r>
              <a:rPr lang="el-GR" sz="1900" b="1" cap="none" smtClean="0">
                <a:latin typeface="Arial" charset="0"/>
                <a:cs typeface="Arial" charset="0"/>
              </a:rPr>
              <a:t>Πόσο συχνά χρησιμοποιούν οι μαθητές το διαδίκτυο;</a:t>
            </a:r>
          </a:p>
          <a:p>
            <a:pPr lvl="1" eaLnBrk="1" hangingPunct="1">
              <a:lnSpc>
                <a:spcPct val="110000"/>
              </a:lnSpc>
            </a:pPr>
            <a:r>
              <a:rPr lang="el-GR" sz="1700" cap="none" smtClean="0">
                <a:latin typeface="Arial" charset="0"/>
                <a:cs typeface="Arial" charset="0"/>
              </a:rPr>
              <a:t>ιστοσελίδες κοινωνικής δικτύωσης (</a:t>
            </a:r>
            <a:r>
              <a:rPr lang="en-US" sz="1700" cap="none" smtClean="0">
                <a:latin typeface="Arial" charset="0"/>
                <a:cs typeface="Arial" charset="0"/>
              </a:rPr>
              <a:t>Facebook, google+, Myspace </a:t>
            </a:r>
            <a:r>
              <a:rPr lang="el-GR" sz="1700" cap="none" smtClean="0">
                <a:latin typeface="Arial" charset="0"/>
                <a:cs typeface="Arial" charset="0"/>
              </a:rPr>
              <a:t>κ.α.)</a:t>
            </a:r>
          </a:p>
          <a:p>
            <a:pPr lvl="1" eaLnBrk="1" hangingPunct="1">
              <a:lnSpc>
                <a:spcPct val="110000"/>
              </a:lnSpc>
            </a:pPr>
            <a:r>
              <a:rPr lang="el-GR" sz="1700" cap="none" smtClean="0">
                <a:latin typeface="Arial" charset="0"/>
                <a:cs typeface="Arial" charset="0"/>
              </a:rPr>
              <a:t>διαδικτυακά παιχνίδια </a:t>
            </a:r>
            <a:r>
              <a:rPr lang="en-US" sz="1700" cap="none" smtClean="0">
                <a:latin typeface="Arial" charset="0"/>
                <a:cs typeface="Arial" charset="0"/>
              </a:rPr>
              <a:t>(mmo’s, mmorpg)</a:t>
            </a:r>
          </a:p>
          <a:p>
            <a:pPr lvl="1" eaLnBrk="1" hangingPunct="1">
              <a:lnSpc>
                <a:spcPct val="110000"/>
              </a:lnSpc>
            </a:pPr>
            <a:r>
              <a:rPr lang="el-GR" sz="1700" cap="none" smtClean="0">
                <a:latin typeface="Arial" charset="0"/>
                <a:cs typeface="Arial" charset="0"/>
              </a:rPr>
              <a:t>ανταλλαγή αρχείων, κατέβασμα μουσικής κ.α.</a:t>
            </a:r>
          </a:p>
          <a:p>
            <a:pPr lvl="1" eaLnBrk="1" hangingPunct="1">
              <a:lnSpc>
                <a:spcPct val="110000"/>
              </a:lnSpc>
            </a:pPr>
            <a:r>
              <a:rPr lang="el-GR" sz="1700" cap="none" smtClean="0">
                <a:latin typeface="Arial" charset="0"/>
                <a:cs typeface="Arial" charset="0"/>
              </a:rPr>
              <a:t>παρακολούθηση ειδήσεων</a:t>
            </a:r>
          </a:p>
          <a:p>
            <a:pPr eaLnBrk="1" hangingPunct="1">
              <a:lnSpc>
                <a:spcPct val="110000"/>
              </a:lnSpc>
            </a:pPr>
            <a:r>
              <a:rPr lang="el-GR" sz="1900" b="1" cap="none" smtClean="0">
                <a:latin typeface="Arial" charset="0"/>
                <a:cs typeface="Arial" charset="0"/>
              </a:rPr>
              <a:t>Με ποιο τρόπο επικοινωνούν με τους φίλους τους;</a:t>
            </a:r>
          </a:p>
          <a:p>
            <a:pPr eaLnBrk="1" hangingPunct="1">
              <a:lnSpc>
                <a:spcPct val="110000"/>
              </a:lnSpc>
            </a:pPr>
            <a:r>
              <a:rPr lang="el-GR" sz="1900" b="1" cap="none" smtClean="0">
                <a:latin typeface="Arial" charset="0"/>
                <a:cs typeface="Arial" charset="0"/>
              </a:rPr>
              <a:t>Έχουν δεχτεί κάποιου είδους παρενόχληση κατά τη χρήση του διαδικτύου;</a:t>
            </a:r>
          </a:p>
          <a:p>
            <a:pPr eaLnBrk="1" hangingPunct="1">
              <a:lnSpc>
                <a:spcPct val="110000"/>
              </a:lnSpc>
            </a:pPr>
            <a:r>
              <a:rPr lang="el-GR" sz="1900" b="1" cap="none" smtClean="0">
                <a:latin typeface="Arial" charset="0"/>
                <a:cs typeface="Arial" charset="0"/>
              </a:rPr>
              <a:t>Γνωρίζουν για την ασφάλεια και τους κίνδυνους που κρύβει η χρήση του;</a:t>
            </a:r>
            <a:endParaRPr lang="en-US" sz="1900" b="1" cap="none" smtClean="0">
              <a:latin typeface="Arial" charset="0"/>
              <a:cs typeface="Arial"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bwMode="auto">
          <a:xfrm>
            <a:off x="152400" y="685800"/>
            <a:ext cx="3649663" cy="4876800"/>
          </a:xfrm>
        </p:spPr>
        <p:txBody>
          <a:bodyPr wrap="square" numCol="1" anchor="t" anchorCtr="0" compatLnSpc="1">
            <a:prstTxWarp prst="textNoShape">
              <a:avLst/>
            </a:prstTxWarp>
          </a:bodyPr>
          <a:lstStyle/>
          <a:p>
            <a:pPr eaLnBrk="1" hangingPunct="1"/>
            <a:r>
              <a:rPr lang="el-GR" sz="4000" cap="none" smtClean="0"/>
              <a:t>Πήγες ενημέρωσης των μαθητών για τους κινδύνους του διαδικτύου</a:t>
            </a:r>
            <a:endParaRPr lang="en-US" sz="4000" cap="none" smtClean="0"/>
          </a:p>
        </p:txBody>
      </p:sp>
      <p:graphicFrame>
        <p:nvGraphicFramePr>
          <p:cNvPr id="2" name="Content Placeholder 15"/>
          <p:cNvGraphicFramePr>
            <a:graphicFrameLocks noGrp="1"/>
          </p:cNvGraphicFramePr>
          <p:nvPr>
            <p:ph sz="quarter" idx="13"/>
          </p:nvPr>
        </p:nvGraphicFramePr>
        <p:xfrm>
          <a:off x="4013200" y="584200"/>
          <a:ext cx="7169150" cy="48926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2" grpId="0">
        <p:bldAsOne/>
      </p:bldGraphic>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bwMode="auto">
          <a:xfrm>
            <a:off x="304800" y="685800"/>
            <a:ext cx="2735263" cy="2022475"/>
          </a:xfrm>
        </p:spPr>
        <p:txBody>
          <a:bodyPr wrap="square" numCol="1" anchorCtr="0" compatLnSpc="1">
            <a:prstTxWarp prst="textNoShape">
              <a:avLst/>
            </a:prstTxWarp>
          </a:bodyPr>
          <a:lstStyle/>
          <a:p>
            <a:pPr eaLnBrk="1" hangingPunct="1"/>
            <a:r>
              <a:rPr lang="el-GR" sz="4300" cap="none" smtClean="0"/>
              <a:t>Συχνότητα χρήσης του διαδικτύου</a:t>
            </a:r>
            <a:endParaRPr lang="en-US" sz="4300" cap="none" smtClean="0"/>
          </a:p>
        </p:txBody>
      </p:sp>
      <p:graphicFrame>
        <p:nvGraphicFramePr>
          <p:cNvPr id="10" name="Content Placeholder 8"/>
          <p:cNvGraphicFramePr>
            <a:graphicFrameLocks noGrp="1"/>
          </p:cNvGraphicFramePr>
          <p:nvPr>
            <p:ph sz="quarter" idx="13"/>
          </p:nvPr>
        </p:nvGraphicFramePr>
        <p:xfrm>
          <a:off x="3429000" y="364314"/>
          <a:ext cx="7651750" cy="4689475"/>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bwMode="auto">
          <a:xfrm>
            <a:off x="304800" y="609600"/>
            <a:ext cx="3040063" cy="2022475"/>
          </a:xfrm>
        </p:spPr>
        <p:txBody>
          <a:bodyPr wrap="square" numCol="1" anchorCtr="0" compatLnSpc="1">
            <a:prstTxWarp prst="textNoShape">
              <a:avLst/>
            </a:prstTxWarp>
          </a:bodyPr>
          <a:lstStyle/>
          <a:p>
            <a:pPr eaLnBrk="1" hangingPunct="1"/>
            <a:r>
              <a:rPr lang="el-GR" sz="3200" cap="none" smtClean="0"/>
              <a:t>Ποσοστά χρήσης υπηρεσιών διαδικτύου από τους μαθητές</a:t>
            </a:r>
            <a:endParaRPr lang="en-US" sz="3200" cap="none" smtClean="0"/>
          </a:p>
        </p:txBody>
      </p:sp>
      <p:graphicFrame>
        <p:nvGraphicFramePr>
          <p:cNvPr id="14" name="Content Placeholder 3"/>
          <p:cNvGraphicFramePr>
            <a:graphicFrameLocks noGrp="1"/>
          </p:cNvGraphicFramePr>
          <p:nvPr>
            <p:ph sz="quarter" idx="13"/>
          </p:nvPr>
        </p:nvGraphicFramePr>
        <p:xfrm>
          <a:off x="3733801" y="685800"/>
          <a:ext cx="7346172" cy="472440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527475"/>
                <a:gridCol w="1124705"/>
                <a:gridCol w="1224520"/>
                <a:gridCol w="1122476"/>
                <a:gridCol w="918390"/>
                <a:gridCol w="1428606"/>
              </a:tblGrid>
              <a:tr h="885826">
                <a:tc>
                  <a:txBody>
                    <a:bodyPr/>
                    <a:lstStyle/>
                    <a:p>
                      <a:pPr marL="0" marR="0" algn="ctr">
                        <a:spcBef>
                          <a:spcPts val="0"/>
                        </a:spcBef>
                        <a:spcAft>
                          <a:spcPts val="0"/>
                        </a:spcAft>
                      </a:pPr>
                      <a:r>
                        <a:rPr lang="en-US" sz="1600" dirty="0">
                          <a:solidFill>
                            <a:srgbClr val="000000"/>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txBody>
                  <a:tcPr marL="75426" marR="75426" marT="0" marB="0" anchor="b"/>
                </a:tc>
                <a:tc>
                  <a:txBody>
                    <a:bodyPr/>
                    <a:lstStyle/>
                    <a:p>
                      <a:pPr marL="0" marR="0" algn="ctr">
                        <a:spcBef>
                          <a:spcPts val="0"/>
                        </a:spcBef>
                        <a:spcAft>
                          <a:spcPts val="0"/>
                        </a:spcAft>
                      </a:pPr>
                      <a:r>
                        <a:rPr lang="el-GR" sz="1600" dirty="0">
                          <a:solidFill>
                            <a:schemeClr val="bg1"/>
                          </a:solidFill>
                          <a:effectLst/>
                          <a:latin typeface="Times New Roman" panose="02020603050405020304" pitchFamily="18" charset="0"/>
                          <a:ea typeface="Times New Roman" panose="02020603050405020304" pitchFamily="18" charset="0"/>
                        </a:rPr>
                        <a:t>Κάθε Μέρα</a:t>
                      </a:r>
                      <a:endParaRPr lang="en-US" sz="2400" dirty="0">
                        <a:solidFill>
                          <a:schemeClr val="bg1"/>
                        </a:solidFill>
                        <a:effectLst/>
                        <a:latin typeface="Times New Roman" panose="02020603050405020304" pitchFamily="18" charset="0"/>
                        <a:ea typeface="Times New Roman" panose="02020603050405020304" pitchFamily="18" charset="0"/>
                      </a:endParaRPr>
                    </a:p>
                  </a:txBody>
                  <a:tcPr marL="75426" marR="75426" marT="0" marB="0"/>
                </a:tc>
                <a:tc>
                  <a:txBody>
                    <a:bodyPr/>
                    <a:lstStyle/>
                    <a:p>
                      <a:pPr marL="0" marR="0" algn="ctr">
                        <a:spcBef>
                          <a:spcPts val="0"/>
                        </a:spcBef>
                        <a:spcAft>
                          <a:spcPts val="0"/>
                        </a:spcAft>
                      </a:pPr>
                      <a:r>
                        <a:rPr lang="el-GR" sz="1600" dirty="0">
                          <a:solidFill>
                            <a:schemeClr val="bg1"/>
                          </a:solidFill>
                          <a:effectLst/>
                          <a:latin typeface="Times New Roman" panose="02020603050405020304" pitchFamily="18" charset="0"/>
                          <a:ea typeface="Times New Roman" panose="02020603050405020304" pitchFamily="18" charset="0"/>
                        </a:rPr>
                        <a:t>Πάνω από 1 φορά την εβδομάδα</a:t>
                      </a:r>
                      <a:endParaRPr lang="en-US" sz="2400" dirty="0">
                        <a:solidFill>
                          <a:schemeClr val="bg1"/>
                        </a:solidFill>
                        <a:effectLst/>
                        <a:latin typeface="Times New Roman" panose="02020603050405020304" pitchFamily="18" charset="0"/>
                        <a:ea typeface="Times New Roman" panose="02020603050405020304" pitchFamily="18" charset="0"/>
                      </a:endParaRPr>
                    </a:p>
                  </a:txBody>
                  <a:tcPr marL="75426" marR="75426" marT="0" marB="0"/>
                </a:tc>
                <a:tc>
                  <a:txBody>
                    <a:bodyPr/>
                    <a:lstStyle/>
                    <a:p>
                      <a:pPr marL="0" marR="0" algn="ctr">
                        <a:spcBef>
                          <a:spcPts val="0"/>
                        </a:spcBef>
                        <a:spcAft>
                          <a:spcPts val="0"/>
                        </a:spcAft>
                      </a:pPr>
                      <a:r>
                        <a:rPr lang="el-GR" sz="1600" dirty="0">
                          <a:solidFill>
                            <a:schemeClr val="bg1"/>
                          </a:solidFill>
                          <a:effectLst/>
                          <a:latin typeface="Times New Roman" panose="02020603050405020304" pitchFamily="18" charset="0"/>
                          <a:ea typeface="Times New Roman" panose="02020603050405020304" pitchFamily="18" charset="0"/>
                        </a:rPr>
                        <a:t>Μια φορά την </a:t>
                      </a:r>
                      <a:r>
                        <a:rPr lang="en-US" sz="1600" dirty="0">
                          <a:solidFill>
                            <a:schemeClr val="bg1"/>
                          </a:solidFill>
                          <a:effectLst/>
                          <a:latin typeface="Times New Roman" panose="02020603050405020304" pitchFamily="18" charset="0"/>
                          <a:ea typeface="Times New Roman" panose="02020603050405020304" pitchFamily="18" charset="0"/>
                        </a:rPr>
                        <a:t>εβ</a:t>
                      </a:r>
                      <a:r>
                        <a:rPr lang="en-US" sz="1600" dirty="0" err="1">
                          <a:solidFill>
                            <a:schemeClr val="bg1"/>
                          </a:solidFill>
                          <a:effectLst/>
                          <a:latin typeface="Times New Roman" panose="02020603050405020304" pitchFamily="18" charset="0"/>
                          <a:ea typeface="Times New Roman" panose="02020603050405020304" pitchFamily="18" charset="0"/>
                        </a:rPr>
                        <a:t>δομάδ</a:t>
                      </a:r>
                      <a:r>
                        <a:rPr lang="en-US" sz="1600" dirty="0">
                          <a:solidFill>
                            <a:schemeClr val="bg1"/>
                          </a:solidFill>
                          <a:effectLst/>
                          <a:latin typeface="Times New Roman" panose="02020603050405020304" pitchFamily="18" charset="0"/>
                          <a:ea typeface="Times New Roman" panose="02020603050405020304" pitchFamily="18" charset="0"/>
                        </a:rPr>
                        <a:t>α</a:t>
                      </a:r>
                      <a:endParaRPr lang="en-US" sz="2400" dirty="0">
                        <a:solidFill>
                          <a:schemeClr val="bg1"/>
                        </a:solidFill>
                        <a:effectLst/>
                        <a:latin typeface="Times New Roman" panose="02020603050405020304" pitchFamily="18" charset="0"/>
                        <a:ea typeface="Times New Roman" panose="02020603050405020304" pitchFamily="18" charset="0"/>
                      </a:endParaRPr>
                    </a:p>
                  </a:txBody>
                  <a:tcPr marL="75426" marR="75426" marT="0" marB="0"/>
                </a:tc>
                <a:tc>
                  <a:txBody>
                    <a:bodyPr/>
                    <a:lstStyle/>
                    <a:p>
                      <a:pPr marL="0" marR="0" algn="ctr">
                        <a:spcBef>
                          <a:spcPts val="0"/>
                        </a:spcBef>
                        <a:spcAft>
                          <a:spcPts val="0"/>
                        </a:spcAft>
                      </a:pPr>
                      <a:r>
                        <a:rPr lang="en-US" sz="1600" dirty="0" err="1">
                          <a:solidFill>
                            <a:schemeClr val="bg1"/>
                          </a:solidFill>
                          <a:effectLst/>
                          <a:latin typeface="Times New Roman" panose="02020603050405020304" pitchFamily="18" charset="0"/>
                          <a:ea typeface="Times New Roman" panose="02020603050405020304" pitchFamily="18" charset="0"/>
                        </a:rPr>
                        <a:t>Μι</a:t>
                      </a:r>
                      <a:r>
                        <a:rPr lang="en-US" sz="1600" dirty="0">
                          <a:solidFill>
                            <a:schemeClr val="bg1"/>
                          </a:solidFill>
                          <a:effectLst/>
                          <a:latin typeface="Times New Roman" panose="02020603050405020304" pitchFamily="18" charset="0"/>
                          <a:ea typeface="Times New Roman" panose="02020603050405020304" pitchFamily="18" charset="0"/>
                        </a:rPr>
                        <a:t>α φορά το Μήνα</a:t>
                      </a:r>
                      <a:endParaRPr lang="en-US" sz="2400" dirty="0">
                        <a:solidFill>
                          <a:schemeClr val="bg1"/>
                        </a:solidFill>
                        <a:effectLst/>
                        <a:latin typeface="Times New Roman" panose="02020603050405020304" pitchFamily="18" charset="0"/>
                        <a:ea typeface="Times New Roman" panose="02020603050405020304" pitchFamily="18" charset="0"/>
                      </a:endParaRPr>
                    </a:p>
                  </a:txBody>
                  <a:tcPr marL="75426" marR="75426" marT="0" marB="0"/>
                </a:tc>
                <a:tc>
                  <a:txBody>
                    <a:bodyPr/>
                    <a:lstStyle/>
                    <a:p>
                      <a:pPr marL="0" marR="0" algn="ctr">
                        <a:spcBef>
                          <a:spcPts val="0"/>
                        </a:spcBef>
                        <a:spcAft>
                          <a:spcPts val="0"/>
                        </a:spcAft>
                      </a:pPr>
                      <a:r>
                        <a:rPr lang="el-GR" sz="1600" dirty="0">
                          <a:solidFill>
                            <a:schemeClr val="bg1"/>
                          </a:solidFill>
                          <a:effectLst/>
                          <a:latin typeface="Times New Roman" panose="02020603050405020304" pitchFamily="18" charset="0"/>
                          <a:ea typeface="Times New Roman" panose="02020603050405020304" pitchFamily="18" charset="0"/>
                        </a:rPr>
                        <a:t>Λιγότερο από μια φορά το Μήνα</a:t>
                      </a:r>
                      <a:endParaRPr lang="en-US" sz="2400" dirty="0">
                        <a:solidFill>
                          <a:schemeClr val="bg1"/>
                        </a:solidFill>
                        <a:effectLst/>
                        <a:latin typeface="Times New Roman" panose="02020603050405020304" pitchFamily="18" charset="0"/>
                        <a:ea typeface="Times New Roman" panose="02020603050405020304" pitchFamily="18" charset="0"/>
                      </a:endParaRPr>
                    </a:p>
                  </a:txBody>
                  <a:tcPr marL="75426" marR="75426" marT="0" marB="0"/>
                </a:tc>
              </a:tr>
              <a:tr h="531494">
                <a:tc>
                  <a:txBody>
                    <a:bodyPr/>
                    <a:lstStyle/>
                    <a:p>
                      <a:pPr marL="0" marR="0" algn="ctr">
                        <a:spcBef>
                          <a:spcPts val="0"/>
                        </a:spcBef>
                        <a:spcAft>
                          <a:spcPts val="0"/>
                        </a:spcAft>
                      </a:pPr>
                      <a:r>
                        <a:rPr lang="en-US" sz="1600" b="1" dirty="0">
                          <a:ln>
                            <a:noFill/>
                          </a:ln>
                          <a:solidFill>
                            <a:srgbClr val="000000"/>
                          </a:solidFill>
                          <a:effectLst/>
                          <a:latin typeface="Times New Roman" panose="02020603050405020304" pitchFamily="18" charset="0"/>
                          <a:ea typeface="Times New Roman" panose="02020603050405020304" pitchFamily="18" charset="0"/>
                        </a:rPr>
                        <a:t> Chat </a:t>
                      </a:r>
                      <a:endParaRPr lang="en-US" sz="2400" b="1" dirty="0">
                        <a:ln>
                          <a:noFill/>
                        </a:ln>
                        <a:effectLst/>
                        <a:latin typeface="Times New Roman" panose="02020603050405020304" pitchFamily="18" charset="0"/>
                        <a:ea typeface="Times New Roman" panose="02020603050405020304" pitchFamily="18" charset="0"/>
                      </a:endParaRPr>
                    </a:p>
                  </a:txBody>
                  <a:tcPr marL="75426" marR="75426" marT="0" marB="0" anchor="ctr"/>
                </a:tc>
                <a:tc>
                  <a:txBody>
                    <a:bodyPr/>
                    <a:lstStyle/>
                    <a:p>
                      <a:pPr marL="0" marR="0" algn="ctr">
                        <a:spcBef>
                          <a:spcPts val="0"/>
                        </a:spcBef>
                        <a:spcAft>
                          <a:spcPts val="0"/>
                        </a:spcAft>
                      </a:pPr>
                      <a:r>
                        <a:rPr lang="en-US" sz="1800" dirty="0">
                          <a:ln>
                            <a:noFill/>
                          </a:ln>
                          <a:solidFill>
                            <a:srgbClr val="000000"/>
                          </a:solidFill>
                          <a:effectLst/>
                          <a:latin typeface="Times New Roman" panose="02020603050405020304" pitchFamily="18" charset="0"/>
                          <a:ea typeface="Times New Roman" panose="02020603050405020304" pitchFamily="18" charset="0"/>
                        </a:rPr>
                        <a:t>13,6%</a:t>
                      </a:r>
                      <a:endParaRPr lang="en-US" sz="2800" dirty="0">
                        <a:ln>
                          <a:noFill/>
                        </a:ln>
                        <a:effectLst/>
                        <a:latin typeface="Times New Roman" panose="02020603050405020304" pitchFamily="18" charset="0"/>
                        <a:ea typeface="Times New Roman" panose="02020603050405020304" pitchFamily="18" charset="0"/>
                      </a:endParaRPr>
                    </a:p>
                  </a:txBody>
                  <a:tcPr marL="75426" marR="75426" marT="0" marB="0" anchor="ctr"/>
                </a:tc>
                <a:tc>
                  <a:txBody>
                    <a:bodyPr/>
                    <a:lstStyle/>
                    <a:p>
                      <a:pPr marL="0" marR="0" algn="ctr">
                        <a:spcBef>
                          <a:spcPts val="0"/>
                        </a:spcBef>
                        <a:spcAft>
                          <a:spcPts val="0"/>
                        </a:spcAft>
                      </a:pPr>
                      <a:r>
                        <a:rPr lang="en-US" sz="1800" dirty="0">
                          <a:ln>
                            <a:noFill/>
                          </a:ln>
                          <a:solidFill>
                            <a:srgbClr val="000000"/>
                          </a:solidFill>
                          <a:effectLst/>
                          <a:latin typeface="Times New Roman" panose="02020603050405020304" pitchFamily="18" charset="0"/>
                          <a:ea typeface="Times New Roman" panose="02020603050405020304" pitchFamily="18" charset="0"/>
                        </a:rPr>
                        <a:t>15,3%</a:t>
                      </a:r>
                      <a:endParaRPr lang="en-US" sz="2800" dirty="0">
                        <a:ln>
                          <a:noFill/>
                        </a:ln>
                        <a:effectLst/>
                        <a:latin typeface="Times New Roman" panose="02020603050405020304" pitchFamily="18" charset="0"/>
                        <a:ea typeface="Times New Roman" panose="02020603050405020304" pitchFamily="18" charset="0"/>
                      </a:endParaRPr>
                    </a:p>
                  </a:txBody>
                  <a:tcPr marL="75426" marR="75426" marT="0" marB="0" anchor="ctr"/>
                </a:tc>
                <a:tc>
                  <a:txBody>
                    <a:bodyPr/>
                    <a:lstStyle/>
                    <a:p>
                      <a:pPr marL="0" marR="0" algn="ctr">
                        <a:spcBef>
                          <a:spcPts val="0"/>
                        </a:spcBef>
                        <a:spcAft>
                          <a:spcPts val="0"/>
                        </a:spcAft>
                      </a:pPr>
                      <a:r>
                        <a:rPr lang="en-US" sz="1800" dirty="0">
                          <a:ln>
                            <a:noFill/>
                          </a:ln>
                          <a:solidFill>
                            <a:srgbClr val="000000"/>
                          </a:solidFill>
                          <a:effectLst/>
                          <a:latin typeface="Times New Roman" panose="02020603050405020304" pitchFamily="18" charset="0"/>
                          <a:ea typeface="Times New Roman" panose="02020603050405020304" pitchFamily="18" charset="0"/>
                        </a:rPr>
                        <a:t>18,6%</a:t>
                      </a:r>
                      <a:endParaRPr lang="en-US" sz="2800" dirty="0">
                        <a:ln>
                          <a:noFill/>
                        </a:ln>
                        <a:effectLst/>
                        <a:latin typeface="Times New Roman" panose="02020603050405020304" pitchFamily="18" charset="0"/>
                        <a:ea typeface="Times New Roman" panose="02020603050405020304" pitchFamily="18" charset="0"/>
                      </a:endParaRPr>
                    </a:p>
                  </a:txBody>
                  <a:tcPr marL="75426" marR="75426" marT="0" marB="0" anchor="ctr"/>
                </a:tc>
                <a:tc>
                  <a:txBody>
                    <a:bodyPr/>
                    <a:lstStyle/>
                    <a:p>
                      <a:pPr marL="0" marR="0" algn="ctr">
                        <a:spcBef>
                          <a:spcPts val="0"/>
                        </a:spcBef>
                        <a:spcAft>
                          <a:spcPts val="0"/>
                        </a:spcAft>
                      </a:pPr>
                      <a:r>
                        <a:rPr lang="en-US" sz="1800">
                          <a:ln>
                            <a:noFill/>
                          </a:ln>
                          <a:solidFill>
                            <a:srgbClr val="000000"/>
                          </a:solidFill>
                          <a:effectLst/>
                          <a:latin typeface="Times New Roman" panose="02020603050405020304" pitchFamily="18" charset="0"/>
                          <a:ea typeface="Times New Roman" panose="02020603050405020304" pitchFamily="18" charset="0"/>
                        </a:rPr>
                        <a:t>16,9%</a:t>
                      </a:r>
                      <a:endParaRPr lang="en-US" sz="2800">
                        <a:ln>
                          <a:noFill/>
                        </a:ln>
                        <a:effectLst/>
                        <a:latin typeface="Times New Roman" panose="02020603050405020304" pitchFamily="18" charset="0"/>
                        <a:ea typeface="Times New Roman" panose="02020603050405020304" pitchFamily="18" charset="0"/>
                      </a:endParaRPr>
                    </a:p>
                  </a:txBody>
                  <a:tcPr marL="75426" marR="75426" marT="0" marB="0" anchor="ctr"/>
                </a:tc>
                <a:tc>
                  <a:txBody>
                    <a:bodyPr/>
                    <a:lstStyle/>
                    <a:p>
                      <a:pPr marL="0" marR="0" algn="ctr">
                        <a:spcBef>
                          <a:spcPts val="0"/>
                        </a:spcBef>
                        <a:spcAft>
                          <a:spcPts val="0"/>
                        </a:spcAft>
                      </a:pPr>
                      <a:r>
                        <a:rPr lang="en-US" sz="1800" dirty="0">
                          <a:ln>
                            <a:noFill/>
                          </a:ln>
                          <a:solidFill>
                            <a:srgbClr val="000000"/>
                          </a:solidFill>
                          <a:effectLst/>
                          <a:latin typeface="Times New Roman" panose="02020603050405020304" pitchFamily="18" charset="0"/>
                          <a:ea typeface="Times New Roman" panose="02020603050405020304" pitchFamily="18" charset="0"/>
                        </a:rPr>
                        <a:t>35,6%</a:t>
                      </a:r>
                      <a:endParaRPr lang="en-US" sz="2800" dirty="0">
                        <a:ln>
                          <a:noFill/>
                        </a:ln>
                        <a:effectLst/>
                        <a:latin typeface="Times New Roman" panose="02020603050405020304" pitchFamily="18" charset="0"/>
                        <a:ea typeface="Times New Roman" panose="02020603050405020304" pitchFamily="18" charset="0"/>
                      </a:endParaRPr>
                    </a:p>
                  </a:txBody>
                  <a:tcPr marL="75426" marR="75426" marT="0" marB="0" anchor="ctr"/>
                </a:tc>
              </a:tr>
              <a:tr h="686163">
                <a:tc>
                  <a:txBody>
                    <a:bodyPr/>
                    <a:lstStyle/>
                    <a:p>
                      <a:pPr marL="0" marR="0" algn="ctr">
                        <a:spcBef>
                          <a:spcPts val="0"/>
                        </a:spcBef>
                        <a:spcAft>
                          <a:spcPts val="0"/>
                        </a:spcAft>
                      </a:pPr>
                      <a:r>
                        <a:rPr lang="en-US" sz="1600" b="1" dirty="0" err="1">
                          <a:ln>
                            <a:noFill/>
                          </a:ln>
                          <a:solidFill>
                            <a:srgbClr val="000000"/>
                          </a:solidFill>
                          <a:effectLst/>
                          <a:latin typeface="Times New Roman" panose="02020603050405020304" pitchFamily="18" charset="0"/>
                          <a:ea typeface="Times New Roman" panose="02020603050405020304" pitchFamily="18" charset="0"/>
                        </a:rPr>
                        <a:t>Κοινωνικής</a:t>
                      </a:r>
                      <a:r>
                        <a:rPr lang="en-US" sz="1600" b="1" dirty="0">
                          <a:ln>
                            <a:noFill/>
                          </a:ln>
                          <a:solidFill>
                            <a:srgbClr val="000000"/>
                          </a:solidFill>
                          <a:effectLst/>
                          <a:latin typeface="Times New Roman" panose="02020603050405020304" pitchFamily="18" charset="0"/>
                          <a:ea typeface="Times New Roman" panose="02020603050405020304" pitchFamily="18" charset="0"/>
                        </a:rPr>
                        <a:t> </a:t>
                      </a:r>
                      <a:r>
                        <a:rPr lang="en-US" sz="1600" b="1" dirty="0" err="1">
                          <a:ln>
                            <a:noFill/>
                          </a:ln>
                          <a:solidFill>
                            <a:srgbClr val="000000"/>
                          </a:solidFill>
                          <a:effectLst/>
                          <a:latin typeface="Times New Roman" panose="02020603050405020304" pitchFamily="18" charset="0"/>
                          <a:ea typeface="Times New Roman" panose="02020603050405020304" pitchFamily="18" charset="0"/>
                        </a:rPr>
                        <a:t>Δικτύωσης</a:t>
                      </a:r>
                      <a:r>
                        <a:rPr lang="en-US" sz="1600" b="1" dirty="0">
                          <a:ln>
                            <a:noFill/>
                          </a:ln>
                          <a:solidFill>
                            <a:srgbClr val="000000"/>
                          </a:solidFill>
                          <a:effectLst/>
                          <a:latin typeface="Times New Roman" panose="02020603050405020304" pitchFamily="18" charset="0"/>
                          <a:ea typeface="Times New Roman" panose="02020603050405020304" pitchFamily="18" charset="0"/>
                        </a:rPr>
                        <a:t> </a:t>
                      </a:r>
                      <a:endParaRPr lang="en-US" sz="2400" b="1" dirty="0">
                        <a:ln>
                          <a:noFill/>
                        </a:ln>
                        <a:effectLst/>
                        <a:latin typeface="Times New Roman" panose="02020603050405020304" pitchFamily="18" charset="0"/>
                        <a:ea typeface="Times New Roman" panose="02020603050405020304" pitchFamily="18" charset="0"/>
                      </a:endParaRPr>
                    </a:p>
                  </a:txBody>
                  <a:tcPr marL="75426" marR="75426" marT="0" marB="0" anchor="ctr"/>
                </a:tc>
                <a:tc>
                  <a:txBody>
                    <a:bodyPr/>
                    <a:lstStyle/>
                    <a:p>
                      <a:pPr marL="0" marR="0" algn="ctr">
                        <a:spcBef>
                          <a:spcPts val="0"/>
                        </a:spcBef>
                        <a:spcAft>
                          <a:spcPts val="0"/>
                        </a:spcAft>
                      </a:pPr>
                      <a:r>
                        <a:rPr lang="en-US" sz="1800" b="1" dirty="0">
                          <a:ln>
                            <a:noFill/>
                          </a:ln>
                          <a:effectLst/>
                          <a:latin typeface="Times New Roman" panose="02020603050405020304" pitchFamily="18" charset="0"/>
                          <a:ea typeface="Times New Roman" panose="02020603050405020304" pitchFamily="18" charset="0"/>
                        </a:rPr>
                        <a:t>27,4%</a:t>
                      </a:r>
                      <a:endParaRPr lang="en-US" sz="2800" dirty="0">
                        <a:ln>
                          <a:noFill/>
                        </a:ln>
                        <a:effectLst/>
                        <a:latin typeface="Times New Roman" panose="02020603050405020304" pitchFamily="18" charset="0"/>
                        <a:ea typeface="Times New Roman" panose="02020603050405020304" pitchFamily="18" charset="0"/>
                      </a:endParaRPr>
                    </a:p>
                  </a:txBody>
                  <a:tcPr marL="75426" marR="75426" marT="0" marB="0" anchor="ctr"/>
                </a:tc>
                <a:tc>
                  <a:txBody>
                    <a:bodyPr/>
                    <a:lstStyle/>
                    <a:p>
                      <a:pPr marL="0" marR="0" algn="ctr">
                        <a:spcBef>
                          <a:spcPts val="0"/>
                        </a:spcBef>
                        <a:spcAft>
                          <a:spcPts val="0"/>
                        </a:spcAft>
                      </a:pPr>
                      <a:r>
                        <a:rPr lang="en-US" sz="1800" b="1" dirty="0">
                          <a:ln>
                            <a:noFill/>
                          </a:ln>
                          <a:effectLst/>
                          <a:latin typeface="Times New Roman" panose="02020603050405020304" pitchFamily="18" charset="0"/>
                          <a:ea typeface="Times New Roman" panose="02020603050405020304" pitchFamily="18" charset="0"/>
                        </a:rPr>
                        <a:t>29,0%</a:t>
                      </a:r>
                      <a:endParaRPr lang="en-US" sz="2800" dirty="0">
                        <a:ln>
                          <a:noFill/>
                        </a:ln>
                        <a:effectLst/>
                        <a:latin typeface="Times New Roman" panose="02020603050405020304" pitchFamily="18" charset="0"/>
                        <a:ea typeface="Times New Roman" panose="02020603050405020304" pitchFamily="18" charset="0"/>
                      </a:endParaRPr>
                    </a:p>
                  </a:txBody>
                  <a:tcPr marL="75426" marR="75426" marT="0" marB="0" anchor="ctr"/>
                </a:tc>
                <a:tc>
                  <a:txBody>
                    <a:bodyPr/>
                    <a:lstStyle/>
                    <a:p>
                      <a:pPr marL="0" marR="0" algn="ctr">
                        <a:spcBef>
                          <a:spcPts val="0"/>
                        </a:spcBef>
                        <a:spcAft>
                          <a:spcPts val="0"/>
                        </a:spcAft>
                      </a:pPr>
                      <a:r>
                        <a:rPr lang="en-US" sz="1800" dirty="0">
                          <a:ln>
                            <a:noFill/>
                          </a:ln>
                          <a:solidFill>
                            <a:srgbClr val="000000"/>
                          </a:solidFill>
                          <a:effectLst/>
                          <a:latin typeface="Times New Roman" panose="02020603050405020304" pitchFamily="18" charset="0"/>
                          <a:ea typeface="Times New Roman" panose="02020603050405020304" pitchFamily="18" charset="0"/>
                        </a:rPr>
                        <a:t>8,1%</a:t>
                      </a:r>
                      <a:endParaRPr lang="en-US" sz="2800" dirty="0">
                        <a:ln>
                          <a:noFill/>
                        </a:ln>
                        <a:effectLst/>
                        <a:latin typeface="Times New Roman" panose="02020603050405020304" pitchFamily="18" charset="0"/>
                        <a:ea typeface="Times New Roman" panose="02020603050405020304" pitchFamily="18" charset="0"/>
                      </a:endParaRPr>
                    </a:p>
                  </a:txBody>
                  <a:tcPr marL="75426" marR="75426" marT="0" marB="0" anchor="ctr"/>
                </a:tc>
                <a:tc>
                  <a:txBody>
                    <a:bodyPr/>
                    <a:lstStyle/>
                    <a:p>
                      <a:pPr marL="0" marR="0" algn="ctr">
                        <a:spcBef>
                          <a:spcPts val="0"/>
                        </a:spcBef>
                        <a:spcAft>
                          <a:spcPts val="0"/>
                        </a:spcAft>
                      </a:pPr>
                      <a:r>
                        <a:rPr lang="en-US" sz="1800" dirty="0">
                          <a:ln>
                            <a:noFill/>
                          </a:ln>
                          <a:solidFill>
                            <a:srgbClr val="000000"/>
                          </a:solidFill>
                          <a:effectLst/>
                          <a:latin typeface="Times New Roman" panose="02020603050405020304" pitchFamily="18" charset="0"/>
                          <a:ea typeface="Times New Roman" panose="02020603050405020304" pitchFamily="18" charset="0"/>
                        </a:rPr>
                        <a:t>6,5%</a:t>
                      </a:r>
                      <a:endParaRPr lang="en-US" sz="2800" dirty="0">
                        <a:ln>
                          <a:noFill/>
                        </a:ln>
                        <a:effectLst/>
                        <a:latin typeface="Times New Roman" panose="02020603050405020304" pitchFamily="18" charset="0"/>
                        <a:ea typeface="Times New Roman" panose="02020603050405020304" pitchFamily="18" charset="0"/>
                      </a:endParaRPr>
                    </a:p>
                  </a:txBody>
                  <a:tcPr marL="75426" marR="75426" marT="0" marB="0" anchor="ctr"/>
                </a:tc>
                <a:tc>
                  <a:txBody>
                    <a:bodyPr/>
                    <a:lstStyle/>
                    <a:p>
                      <a:pPr marL="0" marR="0" algn="ctr">
                        <a:spcBef>
                          <a:spcPts val="0"/>
                        </a:spcBef>
                        <a:spcAft>
                          <a:spcPts val="0"/>
                        </a:spcAft>
                      </a:pPr>
                      <a:r>
                        <a:rPr lang="en-US" sz="1800" dirty="0">
                          <a:ln>
                            <a:noFill/>
                          </a:ln>
                          <a:solidFill>
                            <a:srgbClr val="000000"/>
                          </a:solidFill>
                          <a:effectLst/>
                          <a:latin typeface="Times New Roman" panose="02020603050405020304" pitchFamily="18" charset="0"/>
                          <a:ea typeface="Times New Roman" panose="02020603050405020304" pitchFamily="18" charset="0"/>
                        </a:rPr>
                        <a:t>29,0%</a:t>
                      </a:r>
                      <a:endParaRPr lang="en-US" sz="2800" dirty="0">
                        <a:ln>
                          <a:noFill/>
                        </a:ln>
                        <a:effectLst/>
                        <a:latin typeface="Times New Roman" panose="02020603050405020304" pitchFamily="18" charset="0"/>
                        <a:ea typeface="Times New Roman" panose="02020603050405020304" pitchFamily="18" charset="0"/>
                      </a:endParaRPr>
                    </a:p>
                  </a:txBody>
                  <a:tcPr marL="75426" marR="75426" marT="0" marB="0" anchor="ctr"/>
                </a:tc>
              </a:tr>
              <a:tr h="705848">
                <a:tc>
                  <a:txBody>
                    <a:bodyPr/>
                    <a:lstStyle/>
                    <a:p>
                      <a:pPr marL="0" marR="0" algn="ctr">
                        <a:spcBef>
                          <a:spcPts val="0"/>
                        </a:spcBef>
                        <a:spcAft>
                          <a:spcPts val="0"/>
                        </a:spcAft>
                      </a:pPr>
                      <a:r>
                        <a:rPr lang="en-US" sz="1600" b="1" dirty="0" err="1">
                          <a:ln>
                            <a:noFill/>
                          </a:ln>
                          <a:solidFill>
                            <a:srgbClr val="000000"/>
                          </a:solidFill>
                          <a:effectLst/>
                          <a:latin typeface="Times New Roman" panose="02020603050405020304" pitchFamily="18" charset="0"/>
                          <a:ea typeface="Times New Roman" panose="02020603050405020304" pitchFamily="18" charset="0"/>
                        </a:rPr>
                        <a:t>Δι</a:t>
                      </a:r>
                      <a:r>
                        <a:rPr lang="en-US" sz="1600" b="1" dirty="0">
                          <a:ln>
                            <a:noFill/>
                          </a:ln>
                          <a:solidFill>
                            <a:srgbClr val="000000"/>
                          </a:solidFill>
                          <a:effectLst/>
                          <a:latin typeface="Times New Roman" panose="02020603050405020304" pitchFamily="18" charset="0"/>
                          <a:ea typeface="Times New Roman" panose="02020603050405020304" pitchFamily="18" charset="0"/>
                        </a:rPr>
                        <a:t>αδικτυακά Παιχνίδια</a:t>
                      </a:r>
                      <a:endParaRPr lang="en-US" sz="2400" b="1" dirty="0">
                        <a:ln>
                          <a:noFill/>
                        </a:ln>
                        <a:effectLst/>
                        <a:latin typeface="Times New Roman" panose="02020603050405020304" pitchFamily="18" charset="0"/>
                        <a:ea typeface="Times New Roman" panose="02020603050405020304" pitchFamily="18" charset="0"/>
                      </a:endParaRPr>
                    </a:p>
                  </a:txBody>
                  <a:tcPr marL="75426" marR="75426" marT="0" marB="0" anchor="ctr"/>
                </a:tc>
                <a:tc>
                  <a:txBody>
                    <a:bodyPr/>
                    <a:lstStyle/>
                    <a:p>
                      <a:pPr marL="0" marR="0" algn="ctr">
                        <a:spcBef>
                          <a:spcPts val="0"/>
                        </a:spcBef>
                        <a:spcAft>
                          <a:spcPts val="0"/>
                        </a:spcAft>
                      </a:pPr>
                      <a:r>
                        <a:rPr lang="en-US" sz="1800" b="1" dirty="0">
                          <a:ln>
                            <a:noFill/>
                          </a:ln>
                          <a:effectLst/>
                          <a:latin typeface="Times New Roman" panose="02020603050405020304" pitchFamily="18" charset="0"/>
                          <a:ea typeface="Times New Roman" panose="02020603050405020304" pitchFamily="18" charset="0"/>
                        </a:rPr>
                        <a:t>36,0%</a:t>
                      </a:r>
                      <a:endParaRPr lang="en-US" sz="2800" dirty="0">
                        <a:ln>
                          <a:noFill/>
                        </a:ln>
                        <a:effectLst/>
                        <a:latin typeface="Times New Roman" panose="02020603050405020304" pitchFamily="18" charset="0"/>
                        <a:ea typeface="Times New Roman" panose="02020603050405020304" pitchFamily="18" charset="0"/>
                      </a:endParaRPr>
                    </a:p>
                  </a:txBody>
                  <a:tcPr marL="75426" marR="75426" marT="0" marB="0" anchor="ctr"/>
                </a:tc>
                <a:tc>
                  <a:txBody>
                    <a:bodyPr/>
                    <a:lstStyle/>
                    <a:p>
                      <a:pPr marL="0" marR="0" algn="ctr">
                        <a:spcBef>
                          <a:spcPts val="0"/>
                        </a:spcBef>
                        <a:spcAft>
                          <a:spcPts val="0"/>
                        </a:spcAft>
                      </a:pPr>
                      <a:r>
                        <a:rPr lang="en-US" sz="1800" b="1" dirty="0">
                          <a:ln>
                            <a:noFill/>
                          </a:ln>
                          <a:effectLst/>
                          <a:latin typeface="Times New Roman" panose="02020603050405020304" pitchFamily="18" charset="0"/>
                          <a:ea typeface="Times New Roman" panose="02020603050405020304" pitchFamily="18" charset="0"/>
                        </a:rPr>
                        <a:t>37,2%</a:t>
                      </a:r>
                      <a:endParaRPr lang="en-US" sz="2800" dirty="0">
                        <a:ln>
                          <a:noFill/>
                        </a:ln>
                        <a:effectLst/>
                        <a:latin typeface="Times New Roman" panose="02020603050405020304" pitchFamily="18" charset="0"/>
                        <a:ea typeface="Times New Roman" panose="02020603050405020304" pitchFamily="18" charset="0"/>
                      </a:endParaRPr>
                    </a:p>
                  </a:txBody>
                  <a:tcPr marL="75426" marR="75426" marT="0" marB="0" anchor="ctr"/>
                </a:tc>
                <a:tc>
                  <a:txBody>
                    <a:bodyPr/>
                    <a:lstStyle/>
                    <a:p>
                      <a:pPr marL="0" marR="0" algn="ctr">
                        <a:spcBef>
                          <a:spcPts val="0"/>
                        </a:spcBef>
                        <a:spcAft>
                          <a:spcPts val="0"/>
                        </a:spcAft>
                      </a:pPr>
                      <a:r>
                        <a:rPr lang="en-US" sz="1800" dirty="0">
                          <a:ln>
                            <a:noFill/>
                          </a:ln>
                          <a:solidFill>
                            <a:srgbClr val="000000"/>
                          </a:solidFill>
                          <a:effectLst/>
                          <a:latin typeface="Times New Roman" panose="02020603050405020304" pitchFamily="18" charset="0"/>
                          <a:ea typeface="Times New Roman" panose="02020603050405020304" pitchFamily="18" charset="0"/>
                        </a:rPr>
                        <a:t>11,6%</a:t>
                      </a:r>
                      <a:endParaRPr lang="en-US" sz="2800" dirty="0">
                        <a:ln>
                          <a:noFill/>
                        </a:ln>
                        <a:effectLst/>
                        <a:latin typeface="Times New Roman" panose="02020603050405020304" pitchFamily="18" charset="0"/>
                        <a:ea typeface="Times New Roman" panose="02020603050405020304" pitchFamily="18" charset="0"/>
                      </a:endParaRPr>
                    </a:p>
                  </a:txBody>
                  <a:tcPr marL="75426" marR="75426" marT="0" marB="0" anchor="ctr"/>
                </a:tc>
                <a:tc>
                  <a:txBody>
                    <a:bodyPr/>
                    <a:lstStyle/>
                    <a:p>
                      <a:pPr marL="0" marR="0" algn="ctr">
                        <a:spcBef>
                          <a:spcPts val="0"/>
                        </a:spcBef>
                        <a:spcAft>
                          <a:spcPts val="0"/>
                        </a:spcAft>
                      </a:pPr>
                      <a:r>
                        <a:rPr lang="en-US" sz="1800" dirty="0">
                          <a:ln>
                            <a:noFill/>
                          </a:ln>
                          <a:solidFill>
                            <a:srgbClr val="000000"/>
                          </a:solidFill>
                          <a:effectLst/>
                          <a:latin typeface="Times New Roman" panose="02020603050405020304" pitchFamily="18" charset="0"/>
                          <a:ea typeface="Times New Roman" panose="02020603050405020304" pitchFamily="18" charset="0"/>
                        </a:rPr>
                        <a:t>7,0%</a:t>
                      </a:r>
                      <a:endParaRPr lang="en-US" sz="2800" dirty="0">
                        <a:ln>
                          <a:noFill/>
                        </a:ln>
                        <a:effectLst/>
                        <a:latin typeface="Times New Roman" panose="02020603050405020304" pitchFamily="18" charset="0"/>
                        <a:ea typeface="Times New Roman" panose="02020603050405020304" pitchFamily="18" charset="0"/>
                      </a:endParaRPr>
                    </a:p>
                  </a:txBody>
                  <a:tcPr marL="75426" marR="75426" marT="0" marB="0" anchor="ctr"/>
                </a:tc>
                <a:tc>
                  <a:txBody>
                    <a:bodyPr/>
                    <a:lstStyle/>
                    <a:p>
                      <a:pPr marL="0" marR="0" algn="ctr">
                        <a:spcBef>
                          <a:spcPts val="0"/>
                        </a:spcBef>
                        <a:spcAft>
                          <a:spcPts val="0"/>
                        </a:spcAft>
                      </a:pPr>
                      <a:r>
                        <a:rPr lang="en-US" sz="1800" dirty="0">
                          <a:ln>
                            <a:noFill/>
                          </a:ln>
                          <a:solidFill>
                            <a:srgbClr val="000000"/>
                          </a:solidFill>
                          <a:effectLst/>
                          <a:latin typeface="Times New Roman" panose="02020603050405020304" pitchFamily="18" charset="0"/>
                          <a:ea typeface="Times New Roman" panose="02020603050405020304" pitchFamily="18" charset="0"/>
                        </a:rPr>
                        <a:t>8,1%</a:t>
                      </a:r>
                      <a:endParaRPr lang="en-US" sz="2800" dirty="0">
                        <a:ln>
                          <a:noFill/>
                        </a:ln>
                        <a:effectLst/>
                        <a:latin typeface="Times New Roman" panose="02020603050405020304" pitchFamily="18" charset="0"/>
                        <a:ea typeface="Times New Roman" panose="02020603050405020304" pitchFamily="18" charset="0"/>
                      </a:endParaRPr>
                    </a:p>
                  </a:txBody>
                  <a:tcPr marL="75426" marR="75426" marT="0" marB="0" anchor="ctr"/>
                </a:tc>
              </a:tr>
              <a:tr h="528682">
                <a:tc>
                  <a:txBody>
                    <a:bodyPr/>
                    <a:lstStyle/>
                    <a:p>
                      <a:pPr marL="0" marR="0" algn="ctr">
                        <a:spcBef>
                          <a:spcPts val="0"/>
                        </a:spcBef>
                        <a:spcAft>
                          <a:spcPts val="0"/>
                        </a:spcAft>
                      </a:pPr>
                      <a:r>
                        <a:rPr lang="en-US" sz="1600" b="1">
                          <a:ln>
                            <a:noFill/>
                          </a:ln>
                          <a:solidFill>
                            <a:srgbClr val="000000"/>
                          </a:solidFill>
                          <a:effectLst/>
                          <a:latin typeface="Times New Roman" panose="02020603050405020304" pitchFamily="18" charset="0"/>
                          <a:ea typeface="Times New Roman" panose="02020603050405020304" pitchFamily="18" charset="0"/>
                        </a:rPr>
                        <a:t>Μουσική</a:t>
                      </a:r>
                      <a:endParaRPr lang="en-US" sz="2400" b="1">
                        <a:ln>
                          <a:noFill/>
                        </a:ln>
                        <a:effectLst/>
                        <a:latin typeface="Times New Roman" panose="02020603050405020304" pitchFamily="18" charset="0"/>
                        <a:ea typeface="Times New Roman" panose="02020603050405020304" pitchFamily="18" charset="0"/>
                      </a:endParaRPr>
                    </a:p>
                  </a:txBody>
                  <a:tcPr marL="75426" marR="75426" marT="0" marB="0" anchor="ctr"/>
                </a:tc>
                <a:tc>
                  <a:txBody>
                    <a:bodyPr/>
                    <a:lstStyle/>
                    <a:p>
                      <a:pPr marL="0" marR="0" algn="ctr">
                        <a:spcBef>
                          <a:spcPts val="0"/>
                        </a:spcBef>
                        <a:spcAft>
                          <a:spcPts val="0"/>
                        </a:spcAft>
                      </a:pPr>
                      <a:r>
                        <a:rPr lang="en-US" sz="1800" b="1">
                          <a:ln>
                            <a:noFill/>
                          </a:ln>
                          <a:effectLst/>
                          <a:latin typeface="Times New Roman" panose="02020603050405020304" pitchFamily="18" charset="0"/>
                          <a:ea typeface="Times New Roman" panose="02020603050405020304" pitchFamily="18" charset="0"/>
                        </a:rPr>
                        <a:t>54,5%</a:t>
                      </a:r>
                      <a:endParaRPr lang="en-US" sz="2800">
                        <a:ln>
                          <a:noFill/>
                        </a:ln>
                        <a:effectLst/>
                        <a:latin typeface="Times New Roman" panose="02020603050405020304" pitchFamily="18" charset="0"/>
                        <a:ea typeface="Times New Roman" panose="02020603050405020304" pitchFamily="18" charset="0"/>
                      </a:endParaRPr>
                    </a:p>
                  </a:txBody>
                  <a:tcPr marL="75426" marR="75426" marT="0" marB="0" anchor="ctr"/>
                </a:tc>
                <a:tc>
                  <a:txBody>
                    <a:bodyPr/>
                    <a:lstStyle/>
                    <a:p>
                      <a:pPr marL="0" marR="0" algn="ctr">
                        <a:spcBef>
                          <a:spcPts val="0"/>
                        </a:spcBef>
                        <a:spcAft>
                          <a:spcPts val="0"/>
                        </a:spcAft>
                      </a:pPr>
                      <a:r>
                        <a:rPr lang="en-US" sz="1800" b="1" dirty="0">
                          <a:ln>
                            <a:noFill/>
                          </a:ln>
                          <a:effectLst/>
                          <a:latin typeface="Times New Roman" panose="02020603050405020304" pitchFamily="18" charset="0"/>
                          <a:ea typeface="Times New Roman" panose="02020603050405020304" pitchFamily="18" charset="0"/>
                        </a:rPr>
                        <a:t>22,7%</a:t>
                      </a:r>
                      <a:endParaRPr lang="en-US" sz="2800" dirty="0">
                        <a:ln>
                          <a:noFill/>
                        </a:ln>
                        <a:effectLst/>
                        <a:latin typeface="Times New Roman" panose="02020603050405020304" pitchFamily="18" charset="0"/>
                        <a:ea typeface="Times New Roman" panose="02020603050405020304" pitchFamily="18" charset="0"/>
                      </a:endParaRPr>
                    </a:p>
                  </a:txBody>
                  <a:tcPr marL="75426" marR="75426" marT="0" marB="0" anchor="ctr"/>
                </a:tc>
                <a:tc>
                  <a:txBody>
                    <a:bodyPr/>
                    <a:lstStyle/>
                    <a:p>
                      <a:pPr marL="0" marR="0" algn="ctr">
                        <a:spcBef>
                          <a:spcPts val="0"/>
                        </a:spcBef>
                        <a:spcAft>
                          <a:spcPts val="0"/>
                        </a:spcAft>
                      </a:pPr>
                      <a:r>
                        <a:rPr lang="en-US" sz="1800" dirty="0">
                          <a:ln>
                            <a:noFill/>
                          </a:ln>
                          <a:solidFill>
                            <a:srgbClr val="000000"/>
                          </a:solidFill>
                          <a:effectLst/>
                          <a:latin typeface="Times New Roman" panose="02020603050405020304" pitchFamily="18" charset="0"/>
                          <a:ea typeface="Times New Roman" panose="02020603050405020304" pitchFamily="18" charset="0"/>
                        </a:rPr>
                        <a:t>13,6%</a:t>
                      </a:r>
                      <a:endParaRPr lang="en-US" sz="2800" dirty="0">
                        <a:ln>
                          <a:noFill/>
                        </a:ln>
                        <a:effectLst/>
                        <a:latin typeface="Times New Roman" panose="02020603050405020304" pitchFamily="18" charset="0"/>
                        <a:ea typeface="Times New Roman" panose="02020603050405020304" pitchFamily="18" charset="0"/>
                      </a:endParaRPr>
                    </a:p>
                  </a:txBody>
                  <a:tcPr marL="75426" marR="75426" marT="0" marB="0" anchor="ctr"/>
                </a:tc>
                <a:tc>
                  <a:txBody>
                    <a:bodyPr/>
                    <a:lstStyle/>
                    <a:p>
                      <a:pPr marL="0" marR="0" algn="ctr">
                        <a:spcBef>
                          <a:spcPts val="0"/>
                        </a:spcBef>
                        <a:spcAft>
                          <a:spcPts val="0"/>
                        </a:spcAft>
                      </a:pPr>
                      <a:r>
                        <a:rPr lang="en-US" sz="1800" dirty="0">
                          <a:ln>
                            <a:noFill/>
                          </a:ln>
                          <a:solidFill>
                            <a:srgbClr val="000000"/>
                          </a:solidFill>
                          <a:effectLst/>
                          <a:latin typeface="Times New Roman" panose="02020603050405020304" pitchFamily="18" charset="0"/>
                          <a:ea typeface="Times New Roman" panose="02020603050405020304" pitchFamily="18" charset="0"/>
                        </a:rPr>
                        <a:t>6,8%</a:t>
                      </a:r>
                      <a:endParaRPr lang="en-US" sz="2800" dirty="0">
                        <a:ln>
                          <a:noFill/>
                        </a:ln>
                        <a:effectLst/>
                        <a:latin typeface="Times New Roman" panose="02020603050405020304" pitchFamily="18" charset="0"/>
                        <a:ea typeface="Times New Roman" panose="02020603050405020304" pitchFamily="18" charset="0"/>
                      </a:endParaRPr>
                    </a:p>
                  </a:txBody>
                  <a:tcPr marL="75426" marR="75426" marT="0" marB="0" anchor="ctr"/>
                </a:tc>
                <a:tc>
                  <a:txBody>
                    <a:bodyPr/>
                    <a:lstStyle/>
                    <a:p>
                      <a:pPr marL="0" marR="0" algn="ctr">
                        <a:spcBef>
                          <a:spcPts val="0"/>
                        </a:spcBef>
                        <a:spcAft>
                          <a:spcPts val="0"/>
                        </a:spcAft>
                      </a:pPr>
                      <a:r>
                        <a:rPr lang="en-US" sz="1800" dirty="0">
                          <a:ln>
                            <a:noFill/>
                          </a:ln>
                          <a:solidFill>
                            <a:srgbClr val="000000"/>
                          </a:solidFill>
                          <a:effectLst/>
                          <a:latin typeface="Times New Roman" panose="02020603050405020304" pitchFamily="18" charset="0"/>
                          <a:ea typeface="Times New Roman" panose="02020603050405020304" pitchFamily="18" charset="0"/>
                        </a:rPr>
                        <a:t>2,3%</a:t>
                      </a:r>
                      <a:endParaRPr lang="en-US" sz="2800" dirty="0">
                        <a:ln>
                          <a:noFill/>
                        </a:ln>
                        <a:effectLst/>
                        <a:latin typeface="Times New Roman" panose="02020603050405020304" pitchFamily="18" charset="0"/>
                        <a:ea typeface="Times New Roman" panose="02020603050405020304" pitchFamily="18" charset="0"/>
                      </a:endParaRPr>
                    </a:p>
                  </a:txBody>
                  <a:tcPr marL="75426" marR="75426" marT="0" marB="0" anchor="ctr"/>
                </a:tc>
              </a:tr>
              <a:tr h="683351">
                <a:tc>
                  <a:txBody>
                    <a:bodyPr/>
                    <a:lstStyle/>
                    <a:p>
                      <a:pPr marL="0" marR="0" algn="ctr">
                        <a:spcBef>
                          <a:spcPts val="0"/>
                        </a:spcBef>
                        <a:spcAft>
                          <a:spcPts val="0"/>
                        </a:spcAft>
                      </a:pPr>
                      <a:r>
                        <a:rPr lang="en-US" sz="1600" b="1">
                          <a:ln>
                            <a:noFill/>
                          </a:ln>
                          <a:solidFill>
                            <a:srgbClr val="000000"/>
                          </a:solidFill>
                          <a:effectLst/>
                          <a:latin typeface="Times New Roman" panose="02020603050405020304" pitchFamily="18" charset="0"/>
                          <a:ea typeface="Times New Roman" panose="02020603050405020304" pitchFamily="18" charset="0"/>
                        </a:rPr>
                        <a:t>Ανταλλαγή Αρχείων </a:t>
                      </a:r>
                      <a:endParaRPr lang="en-US" sz="2400" b="1">
                        <a:ln>
                          <a:noFill/>
                        </a:ln>
                        <a:effectLst/>
                        <a:latin typeface="Times New Roman" panose="02020603050405020304" pitchFamily="18" charset="0"/>
                        <a:ea typeface="Times New Roman" panose="02020603050405020304" pitchFamily="18" charset="0"/>
                      </a:endParaRPr>
                    </a:p>
                  </a:txBody>
                  <a:tcPr marL="75426" marR="75426" marT="0" marB="0" anchor="ctr"/>
                </a:tc>
                <a:tc>
                  <a:txBody>
                    <a:bodyPr/>
                    <a:lstStyle/>
                    <a:p>
                      <a:pPr marL="0" marR="0" algn="ctr">
                        <a:spcBef>
                          <a:spcPts val="0"/>
                        </a:spcBef>
                        <a:spcAft>
                          <a:spcPts val="0"/>
                        </a:spcAft>
                      </a:pPr>
                      <a:r>
                        <a:rPr lang="en-US" sz="1800">
                          <a:ln>
                            <a:noFill/>
                          </a:ln>
                          <a:solidFill>
                            <a:srgbClr val="000000"/>
                          </a:solidFill>
                          <a:effectLst/>
                          <a:latin typeface="Times New Roman" panose="02020603050405020304" pitchFamily="18" charset="0"/>
                          <a:ea typeface="Times New Roman" panose="02020603050405020304" pitchFamily="18" charset="0"/>
                        </a:rPr>
                        <a:t>13,0%</a:t>
                      </a:r>
                      <a:endParaRPr lang="en-US" sz="2800">
                        <a:ln>
                          <a:noFill/>
                        </a:ln>
                        <a:effectLst/>
                        <a:latin typeface="Times New Roman" panose="02020603050405020304" pitchFamily="18" charset="0"/>
                        <a:ea typeface="Times New Roman" panose="02020603050405020304" pitchFamily="18" charset="0"/>
                      </a:endParaRPr>
                    </a:p>
                  </a:txBody>
                  <a:tcPr marL="75426" marR="75426" marT="0" marB="0" anchor="ctr"/>
                </a:tc>
                <a:tc>
                  <a:txBody>
                    <a:bodyPr/>
                    <a:lstStyle/>
                    <a:p>
                      <a:pPr marL="0" marR="0" algn="ctr">
                        <a:spcBef>
                          <a:spcPts val="0"/>
                        </a:spcBef>
                        <a:spcAft>
                          <a:spcPts val="0"/>
                        </a:spcAft>
                      </a:pPr>
                      <a:r>
                        <a:rPr lang="en-US" sz="1800">
                          <a:ln>
                            <a:noFill/>
                          </a:ln>
                          <a:solidFill>
                            <a:srgbClr val="000000"/>
                          </a:solidFill>
                          <a:effectLst/>
                          <a:latin typeface="Times New Roman" panose="02020603050405020304" pitchFamily="18" charset="0"/>
                          <a:ea typeface="Times New Roman" panose="02020603050405020304" pitchFamily="18" charset="0"/>
                        </a:rPr>
                        <a:t>13,0%</a:t>
                      </a:r>
                      <a:endParaRPr lang="en-US" sz="2800">
                        <a:ln>
                          <a:noFill/>
                        </a:ln>
                        <a:effectLst/>
                        <a:latin typeface="Times New Roman" panose="02020603050405020304" pitchFamily="18" charset="0"/>
                        <a:ea typeface="Times New Roman" panose="02020603050405020304" pitchFamily="18" charset="0"/>
                      </a:endParaRPr>
                    </a:p>
                  </a:txBody>
                  <a:tcPr marL="75426" marR="75426" marT="0" marB="0" anchor="ctr"/>
                </a:tc>
                <a:tc>
                  <a:txBody>
                    <a:bodyPr/>
                    <a:lstStyle/>
                    <a:p>
                      <a:pPr marL="0" marR="0" algn="ctr">
                        <a:spcBef>
                          <a:spcPts val="0"/>
                        </a:spcBef>
                        <a:spcAft>
                          <a:spcPts val="0"/>
                        </a:spcAft>
                      </a:pPr>
                      <a:r>
                        <a:rPr lang="en-US" sz="1800" dirty="0">
                          <a:ln>
                            <a:noFill/>
                          </a:ln>
                          <a:solidFill>
                            <a:srgbClr val="000000"/>
                          </a:solidFill>
                          <a:effectLst/>
                          <a:latin typeface="Times New Roman" panose="02020603050405020304" pitchFamily="18" charset="0"/>
                          <a:ea typeface="Times New Roman" panose="02020603050405020304" pitchFamily="18" charset="0"/>
                        </a:rPr>
                        <a:t>10,9%</a:t>
                      </a:r>
                      <a:endParaRPr lang="en-US" sz="2800" dirty="0">
                        <a:ln>
                          <a:noFill/>
                        </a:ln>
                        <a:effectLst/>
                        <a:latin typeface="Times New Roman" panose="02020603050405020304" pitchFamily="18" charset="0"/>
                        <a:ea typeface="Times New Roman" panose="02020603050405020304" pitchFamily="18" charset="0"/>
                      </a:endParaRPr>
                    </a:p>
                  </a:txBody>
                  <a:tcPr marL="75426" marR="75426" marT="0" marB="0" anchor="ctr"/>
                </a:tc>
                <a:tc>
                  <a:txBody>
                    <a:bodyPr/>
                    <a:lstStyle/>
                    <a:p>
                      <a:pPr marL="0" marR="0" algn="ctr">
                        <a:spcBef>
                          <a:spcPts val="0"/>
                        </a:spcBef>
                        <a:spcAft>
                          <a:spcPts val="0"/>
                        </a:spcAft>
                      </a:pPr>
                      <a:r>
                        <a:rPr lang="en-US" sz="1800" dirty="0">
                          <a:ln>
                            <a:noFill/>
                          </a:ln>
                          <a:solidFill>
                            <a:srgbClr val="000000"/>
                          </a:solidFill>
                          <a:effectLst/>
                          <a:latin typeface="Times New Roman" panose="02020603050405020304" pitchFamily="18" charset="0"/>
                          <a:ea typeface="Times New Roman" panose="02020603050405020304" pitchFamily="18" charset="0"/>
                        </a:rPr>
                        <a:t>13,0%</a:t>
                      </a:r>
                      <a:endParaRPr lang="en-US" sz="2800" dirty="0">
                        <a:ln>
                          <a:noFill/>
                        </a:ln>
                        <a:effectLst/>
                        <a:latin typeface="Times New Roman" panose="02020603050405020304" pitchFamily="18" charset="0"/>
                        <a:ea typeface="Times New Roman" panose="02020603050405020304" pitchFamily="18" charset="0"/>
                      </a:endParaRPr>
                    </a:p>
                  </a:txBody>
                  <a:tcPr marL="75426" marR="75426" marT="0" marB="0" anchor="ctr"/>
                </a:tc>
                <a:tc>
                  <a:txBody>
                    <a:bodyPr/>
                    <a:lstStyle/>
                    <a:p>
                      <a:pPr marL="0" marR="0" algn="ctr">
                        <a:spcBef>
                          <a:spcPts val="0"/>
                        </a:spcBef>
                        <a:spcAft>
                          <a:spcPts val="0"/>
                        </a:spcAft>
                      </a:pPr>
                      <a:r>
                        <a:rPr lang="en-US" sz="1800" dirty="0">
                          <a:ln>
                            <a:noFill/>
                          </a:ln>
                          <a:solidFill>
                            <a:srgbClr val="000000"/>
                          </a:solidFill>
                          <a:effectLst/>
                          <a:latin typeface="Times New Roman" panose="02020603050405020304" pitchFamily="18" charset="0"/>
                          <a:ea typeface="Times New Roman" panose="02020603050405020304" pitchFamily="18" charset="0"/>
                        </a:rPr>
                        <a:t>50,0%</a:t>
                      </a:r>
                      <a:endParaRPr lang="en-US" sz="2800" dirty="0">
                        <a:ln>
                          <a:noFill/>
                        </a:ln>
                        <a:effectLst/>
                        <a:latin typeface="Times New Roman" panose="02020603050405020304" pitchFamily="18" charset="0"/>
                        <a:ea typeface="Times New Roman" panose="02020603050405020304" pitchFamily="18" charset="0"/>
                      </a:endParaRPr>
                    </a:p>
                  </a:txBody>
                  <a:tcPr marL="75426" marR="75426" marT="0" marB="0" anchor="ctr"/>
                </a:tc>
              </a:tr>
              <a:tr h="703036">
                <a:tc>
                  <a:txBody>
                    <a:bodyPr/>
                    <a:lstStyle/>
                    <a:p>
                      <a:pPr marL="0" marR="0" algn="ctr">
                        <a:spcBef>
                          <a:spcPts val="0"/>
                        </a:spcBef>
                        <a:spcAft>
                          <a:spcPts val="0"/>
                        </a:spcAft>
                      </a:pPr>
                      <a:r>
                        <a:rPr lang="en-US" sz="1600" b="1" dirty="0" err="1">
                          <a:ln>
                            <a:noFill/>
                          </a:ln>
                          <a:solidFill>
                            <a:srgbClr val="000000"/>
                          </a:solidFill>
                          <a:effectLst/>
                          <a:latin typeface="Times New Roman" panose="02020603050405020304" pitchFamily="18" charset="0"/>
                          <a:ea typeface="Times New Roman" panose="02020603050405020304" pitchFamily="18" charset="0"/>
                        </a:rPr>
                        <a:t>Ειδήσεις</a:t>
                      </a:r>
                      <a:endParaRPr lang="en-US" sz="2400" b="1" dirty="0">
                        <a:ln>
                          <a:noFill/>
                        </a:ln>
                        <a:effectLst/>
                        <a:latin typeface="Times New Roman" panose="02020603050405020304" pitchFamily="18" charset="0"/>
                        <a:ea typeface="Times New Roman" panose="02020603050405020304" pitchFamily="18" charset="0"/>
                      </a:endParaRPr>
                    </a:p>
                  </a:txBody>
                  <a:tcPr marL="75426" marR="75426" marT="0" marB="0" anchor="ctr"/>
                </a:tc>
                <a:tc>
                  <a:txBody>
                    <a:bodyPr/>
                    <a:lstStyle/>
                    <a:p>
                      <a:pPr marL="0" marR="0" algn="ctr">
                        <a:spcBef>
                          <a:spcPts val="0"/>
                        </a:spcBef>
                        <a:spcAft>
                          <a:spcPts val="0"/>
                        </a:spcAft>
                      </a:pPr>
                      <a:r>
                        <a:rPr lang="en-US" sz="1800" dirty="0">
                          <a:ln>
                            <a:noFill/>
                          </a:ln>
                          <a:solidFill>
                            <a:srgbClr val="000000"/>
                          </a:solidFill>
                          <a:effectLst/>
                          <a:latin typeface="Times New Roman" panose="02020603050405020304" pitchFamily="18" charset="0"/>
                          <a:ea typeface="Times New Roman" panose="02020603050405020304" pitchFamily="18" charset="0"/>
                        </a:rPr>
                        <a:t>9,1%</a:t>
                      </a:r>
                      <a:endParaRPr lang="en-US" sz="2800" dirty="0">
                        <a:ln>
                          <a:noFill/>
                        </a:ln>
                        <a:effectLst/>
                        <a:latin typeface="Times New Roman" panose="02020603050405020304" pitchFamily="18" charset="0"/>
                        <a:ea typeface="Times New Roman" panose="02020603050405020304" pitchFamily="18" charset="0"/>
                      </a:endParaRPr>
                    </a:p>
                  </a:txBody>
                  <a:tcPr marL="75426" marR="75426" marT="0" marB="0" anchor="ctr"/>
                </a:tc>
                <a:tc>
                  <a:txBody>
                    <a:bodyPr/>
                    <a:lstStyle/>
                    <a:p>
                      <a:pPr marL="0" marR="0" algn="ctr">
                        <a:spcBef>
                          <a:spcPts val="0"/>
                        </a:spcBef>
                        <a:spcAft>
                          <a:spcPts val="0"/>
                        </a:spcAft>
                      </a:pPr>
                      <a:r>
                        <a:rPr lang="en-US" sz="1800" dirty="0">
                          <a:ln>
                            <a:noFill/>
                          </a:ln>
                          <a:solidFill>
                            <a:srgbClr val="000000"/>
                          </a:solidFill>
                          <a:effectLst/>
                          <a:latin typeface="Times New Roman" panose="02020603050405020304" pitchFamily="18" charset="0"/>
                          <a:ea typeface="Times New Roman" panose="02020603050405020304" pitchFamily="18" charset="0"/>
                        </a:rPr>
                        <a:t>9,1%</a:t>
                      </a:r>
                      <a:endParaRPr lang="en-US" sz="2800" dirty="0">
                        <a:ln>
                          <a:noFill/>
                        </a:ln>
                        <a:effectLst/>
                        <a:latin typeface="Times New Roman" panose="02020603050405020304" pitchFamily="18" charset="0"/>
                        <a:ea typeface="Times New Roman" panose="02020603050405020304" pitchFamily="18" charset="0"/>
                      </a:endParaRPr>
                    </a:p>
                  </a:txBody>
                  <a:tcPr marL="75426" marR="75426" marT="0" marB="0" anchor="ctr"/>
                </a:tc>
                <a:tc>
                  <a:txBody>
                    <a:bodyPr/>
                    <a:lstStyle/>
                    <a:p>
                      <a:pPr marL="0" marR="0" algn="ctr">
                        <a:spcBef>
                          <a:spcPts val="0"/>
                        </a:spcBef>
                        <a:spcAft>
                          <a:spcPts val="0"/>
                        </a:spcAft>
                      </a:pPr>
                      <a:r>
                        <a:rPr lang="en-US" sz="1800" dirty="0">
                          <a:ln>
                            <a:noFill/>
                          </a:ln>
                          <a:solidFill>
                            <a:srgbClr val="000000"/>
                          </a:solidFill>
                          <a:effectLst/>
                          <a:latin typeface="Times New Roman" panose="02020603050405020304" pitchFamily="18" charset="0"/>
                          <a:ea typeface="Times New Roman" panose="02020603050405020304" pitchFamily="18" charset="0"/>
                        </a:rPr>
                        <a:t>16,4%</a:t>
                      </a:r>
                      <a:endParaRPr lang="en-US" sz="2800" dirty="0">
                        <a:ln>
                          <a:noFill/>
                        </a:ln>
                        <a:effectLst/>
                        <a:latin typeface="Times New Roman" panose="02020603050405020304" pitchFamily="18" charset="0"/>
                        <a:ea typeface="Times New Roman" panose="02020603050405020304" pitchFamily="18" charset="0"/>
                      </a:endParaRPr>
                    </a:p>
                  </a:txBody>
                  <a:tcPr marL="75426" marR="75426" marT="0" marB="0" anchor="ctr"/>
                </a:tc>
                <a:tc>
                  <a:txBody>
                    <a:bodyPr/>
                    <a:lstStyle/>
                    <a:p>
                      <a:pPr marL="0" marR="0" algn="ctr">
                        <a:spcBef>
                          <a:spcPts val="0"/>
                        </a:spcBef>
                        <a:spcAft>
                          <a:spcPts val="0"/>
                        </a:spcAft>
                      </a:pPr>
                      <a:r>
                        <a:rPr lang="en-US" sz="1800" dirty="0">
                          <a:ln>
                            <a:noFill/>
                          </a:ln>
                          <a:solidFill>
                            <a:srgbClr val="000000"/>
                          </a:solidFill>
                          <a:effectLst/>
                          <a:latin typeface="Times New Roman" panose="02020603050405020304" pitchFamily="18" charset="0"/>
                          <a:ea typeface="Times New Roman" panose="02020603050405020304" pitchFamily="18" charset="0"/>
                        </a:rPr>
                        <a:t>12,7%</a:t>
                      </a:r>
                      <a:endParaRPr lang="en-US" sz="2800" dirty="0">
                        <a:ln>
                          <a:noFill/>
                        </a:ln>
                        <a:effectLst/>
                        <a:latin typeface="Times New Roman" panose="02020603050405020304" pitchFamily="18" charset="0"/>
                        <a:ea typeface="Times New Roman" panose="02020603050405020304" pitchFamily="18" charset="0"/>
                      </a:endParaRPr>
                    </a:p>
                  </a:txBody>
                  <a:tcPr marL="75426" marR="75426" marT="0" marB="0" anchor="ctr"/>
                </a:tc>
                <a:tc>
                  <a:txBody>
                    <a:bodyPr/>
                    <a:lstStyle/>
                    <a:p>
                      <a:pPr marL="0" marR="0" algn="ctr">
                        <a:spcBef>
                          <a:spcPts val="0"/>
                        </a:spcBef>
                        <a:spcAft>
                          <a:spcPts val="0"/>
                        </a:spcAft>
                      </a:pPr>
                      <a:r>
                        <a:rPr lang="en-US" sz="1800" dirty="0">
                          <a:ln>
                            <a:noFill/>
                          </a:ln>
                          <a:solidFill>
                            <a:srgbClr val="000000"/>
                          </a:solidFill>
                          <a:effectLst/>
                          <a:latin typeface="Times New Roman" panose="02020603050405020304" pitchFamily="18" charset="0"/>
                          <a:ea typeface="Times New Roman" panose="02020603050405020304" pitchFamily="18" charset="0"/>
                        </a:rPr>
                        <a:t>52,7%</a:t>
                      </a:r>
                      <a:endParaRPr lang="en-US" sz="2800" dirty="0">
                        <a:ln>
                          <a:noFill/>
                        </a:ln>
                        <a:effectLst/>
                        <a:latin typeface="Times New Roman" panose="02020603050405020304" pitchFamily="18" charset="0"/>
                        <a:ea typeface="Times New Roman" panose="02020603050405020304" pitchFamily="18" charset="0"/>
                      </a:endParaRPr>
                    </a:p>
                  </a:txBody>
                  <a:tcPr marL="75426" marR="75426" marT="0" marB="0" anchor="ctr"/>
                </a:tc>
              </a:tr>
            </a:tbl>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8" name="Title 6"/>
          <p:cNvSpPr>
            <a:spLocks noGrp="1"/>
          </p:cNvSpPr>
          <p:nvPr>
            <p:ph type="title"/>
          </p:nvPr>
        </p:nvSpPr>
        <p:spPr bwMode="auto">
          <a:xfrm>
            <a:off x="304800" y="457200"/>
            <a:ext cx="2887663" cy="2022475"/>
          </a:xfrm>
        </p:spPr>
        <p:txBody>
          <a:bodyPr wrap="square" numCol="1" anchorCtr="0" compatLnSpc="1">
            <a:prstTxWarp prst="textNoShape">
              <a:avLst/>
            </a:prstTxWarp>
          </a:bodyPr>
          <a:lstStyle/>
          <a:p>
            <a:pPr eaLnBrk="1" hangingPunct="1"/>
            <a:r>
              <a:rPr lang="el-GR" sz="4000" cap="none" smtClean="0"/>
              <a:t>Σύνδεση μαθητών στο διαδίκτυο</a:t>
            </a:r>
            <a:endParaRPr lang="en-US" sz="4000" cap="none" smtClean="0"/>
          </a:p>
        </p:txBody>
      </p:sp>
      <p:sp>
        <p:nvSpPr>
          <p:cNvPr id="10" name="Text Placeholder 4"/>
          <p:cNvSpPr txBox="1">
            <a:spLocks/>
          </p:cNvSpPr>
          <p:nvPr/>
        </p:nvSpPr>
        <p:spPr>
          <a:xfrm>
            <a:off x="6289675" y="228600"/>
            <a:ext cx="4865688" cy="838200"/>
          </a:xfrm>
          <a:prstGeom prst="rect">
            <a:avLst/>
          </a:prstGeom>
        </p:spPr>
        <p:txBody>
          <a:bodyPr/>
          <a:lstStyle>
            <a:lvl1pPr marL="228600" indent="-228600" algn="l" rtl="0" fontAlgn="base">
              <a:lnSpc>
                <a:spcPct val="120000"/>
              </a:lnSpc>
              <a:spcBef>
                <a:spcPts val="1000"/>
              </a:spcBef>
              <a:spcAft>
                <a:spcPct val="0"/>
              </a:spcAft>
              <a:buClr>
                <a:schemeClr val="accent1"/>
              </a:buClr>
              <a:buSzPct val="160000"/>
              <a:buFont typeface="Arial" panose="020B0604020202020204" pitchFamily="34" charset="0"/>
              <a:buChar char="•"/>
              <a:defRPr sz="2000" kern="1200" cap="all">
                <a:solidFill>
                  <a:schemeClr val="tx1"/>
                </a:solidFill>
                <a:latin typeface="+mn-lt"/>
                <a:ea typeface="+mn-ea"/>
                <a:cs typeface="+mn-cs"/>
              </a:defRPr>
            </a:lvl1pPr>
            <a:lvl2pPr marL="685800" indent="-228600" algn="l" rtl="0" fontAlgn="base">
              <a:lnSpc>
                <a:spcPct val="120000"/>
              </a:lnSpc>
              <a:spcBef>
                <a:spcPts val="500"/>
              </a:spcBef>
              <a:spcAft>
                <a:spcPct val="0"/>
              </a:spcAft>
              <a:buClr>
                <a:schemeClr val="accent1"/>
              </a:buClr>
              <a:buSzPct val="160000"/>
              <a:buFont typeface="Arial" panose="020B0604020202020204" pitchFamily="34" charset="0"/>
              <a:buChar char="•"/>
              <a:defRPr kern="1200" cap="all">
                <a:solidFill>
                  <a:schemeClr val="tx1"/>
                </a:solidFill>
                <a:latin typeface="+mn-lt"/>
                <a:ea typeface="+mn-ea"/>
                <a:cs typeface="+mn-cs"/>
              </a:defRPr>
            </a:lvl2pPr>
            <a:lvl3pPr marL="1143000" indent="-228600" algn="l" rtl="0" fontAlgn="base">
              <a:lnSpc>
                <a:spcPct val="120000"/>
              </a:lnSpc>
              <a:spcBef>
                <a:spcPts val="500"/>
              </a:spcBef>
              <a:spcAft>
                <a:spcPct val="0"/>
              </a:spcAft>
              <a:buClr>
                <a:schemeClr val="accent1"/>
              </a:buClr>
              <a:buSzPct val="160000"/>
              <a:buFont typeface="Arial" panose="020B0604020202020204" pitchFamily="34" charset="0"/>
              <a:buChar char="•"/>
              <a:defRPr sz="1600" kern="1200" cap="all">
                <a:solidFill>
                  <a:schemeClr val="tx1"/>
                </a:solidFill>
                <a:latin typeface="+mn-lt"/>
                <a:ea typeface="+mn-ea"/>
                <a:cs typeface="+mn-cs"/>
              </a:defRPr>
            </a:lvl3pPr>
            <a:lvl4pPr marL="1600200" indent="-228600" algn="l" rtl="0" fontAlgn="base">
              <a:lnSpc>
                <a:spcPct val="120000"/>
              </a:lnSpc>
              <a:spcBef>
                <a:spcPts val="500"/>
              </a:spcBef>
              <a:spcAft>
                <a:spcPct val="0"/>
              </a:spcAft>
              <a:buClr>
                <a:schemeClr val="accent1"/>
              </a:buClr>
              <a:buSzPct val="160000"/>
              <a:buFont typeface="Arial" panose="020B0604020202020204" pitchFamily="34" charset="0"/>
              <a:buChar char="•"/>
              <a:defRPr sz="1400" kern="1200" cap="all">
                <a:solidFill>
                  <a:schemeClr val="tx1"/>
                </a:solidFill>
                <a:latin typeface="+mn-lt"/>
                <a:ea typeface="+mn-ea"/>
                <a:cs typeface="+mn-cs"/>
              </a:defRPr>
            </a:lvl4pPr>
            <a:lvl5pPr marL="2057400" indent="-228600" algn="l" rtl="0" fontAlgn="base">
              <a:lnSpc>
                <a:spcPct val="120000"/>
              </a:lnSpc>
              <a:spcBef>
                <a:spcPts val="500"/>
              </a:spcBef>
              <a:spcAft>
                <a:spcPct val="0"/>
              </a:spcAft>
              <a:buClr>
                <a:schemeClr val="accent1"/>
              </a:buClr>
              <a:buSzPct val="160000"/>
              <a:buFont typeface="Arial" panose="020B0604020202020204" pitchFamily="34" charset="0"/>
              <a:buChar char="•"/>
              <a:defRPr sz="1400" kern="1200" cap="all">
                <a:solidFill>
                  <a:schemeClr val="tx1"/>
                </a:solidFill>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a:lstStyle>
          <a:p>
            <a:pPr fontAlgn="auto">
              <a:spcAft>
                <a:spcPts val="0"/>
              </a:spcAft>
              <a:defRPr/>
            </a:pPr>
            <a:endParaRPr lang="en-US" dirty="0"/>
          </a:p>
        </p:txBody>
      </p:sp>
      <p:graphicFrame>
        <p:nvGraphicFramePr>
          <p:cNvPr id="11" name="Object 11"/>
          <p:cNvGraphicFramePr>
            <a:graphicFrameLocks/>
          </p:cNvGraphicFramePr>
          <p:nvPr/>
        </p:nvGraphicFramePr>
        <p:xfrm>
          <a:off x="3733800" y="304800"/>
          <a:ext cx="7359650" cy="5284788"/>
        </p:xfrm>
        <a:graphic>
          <a:graphicData uri="http://schemas.openxmlformats.org/presentationml/2006/ole">
            <mc:AlternateContent xmlns:mc="http://schemas.openxmlformats.org/markup-compatibility/2006">
              <mc:Choice xmlns:v="urn:schemas-microsoft-com:vml" Requires="v">
                <p:oleObj spid="_x0000_s65549" name="Worksheet" r:id="rId3" imgW="5105458" imgH="4419638" progId="Excel.Sheet.8">
                  <p:embed/>
                </p:oleObj>
              </mc:Choice>
              <mc:Fallback>
                <p:oleObj name="Worksheet" r:id="rId3" imgW="5105458" imgH="4419638" progId="Excel.Sheet.8">
                  <p:embed/>
                  <p:pic>
                    <p:nvPicPr>
                      <p:cNvPr id="0" name="Picture 1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304800"/>
                        <a:ext cx="7359650" cy="5284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OleChart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p:txBody>
          <a:bodyPr wrap="square" numCol="1" anchorCtr="0" compatLnSpc="1">
            <a:prstTxWarp prst="textNoShape">
              <a:avLst/>
            </a:prstTxWarp>
            <a:normAutofit fontScale="90000"/>
          </a:bodyPr>
          <a:lstStyle/>
          <a:p>
            <a:pPr eaLnBrk="1" hangingPunct="1">
              <a:defRPr/>
            </a:pPr>
            <a:r>
              <a:rPr lang="el-GR" sz="4900" cap="none" smtClean="0"/>
              <a:t>Γιατί χρειαζόμαστε ασφαλές διαδίκτυο;</a:t>
            </a:r>
            <a:r>
              <a:rPr lang="el-GR" sz="4900" cap="none" smtClean="0">
                <a:latin typeface="Arial" charset="0"/>
              </a:rPr>
              <a:t> </a:t>
            </a:r>
            <a:r>
              <a:rPr lang="el-GR" sz="4900" cap="none" smtClean="0"/>
              <a:t>(2/4)</a:t>
            </a:r>
            <a:endParaRPr lang="en-US" sz="4900" cap="none" smtClean="0"/>
          </a:p>
        </p:txBody>
      </p:sp>
      <p:sp>
        <p:nvSpPr>
          <p:cNvPr id="3" name="Content Placeholder 2"/>
          <p:cNvSpPr>
            <a:spLocks noGrp="1"/>
          </p:cNvSpPr>
          <p:nvPr>
            <p:ph sz="quarter" idx="13"/>
          </p:nvPr>
        </p:nvSpPr>
        <p:spPr bwMode="auto">
          <a:xfrm>
            <a:off x="685800" y="2057400"/>
            <a:ext cx="10394950" cy="3311525"/>
          </a:xfrm>
        </p:spPr>
        <p:txBody>
          <a:bodyPr wrap="square" numCol="1" anchorCtr="0" compatLnSpc="1">
            <a:prstTxWarp prst="textNoShape">
              <a:avLst/>
            </a:prstTxWarp>
          </a:bodyPr>
          <a:lstStyle/>
          <a:p>
            <a:pPr eaLnBrk="1" hangingPunct="1">
              <a:lnSpc>
                <a:spcPct val="100000"/>
              </a:lnSpc>
            </a:pPr>
            <a:r>
              <a:rPr lang="el-GR" sz="1700" b="1" cap="none" smtClean="0">
                <a:latin typeface="Arial" charset="0"/>
                <a:cs typeface="Arial" charset="0"/>
              </a:rPr>
              <a:t>Σε πρόσφατη έρευνα που διεξήχθη στο Βέλγιο </a:t>
            </a:r>
            <a:r>
              <a:rPr lang="en-US" sz="1700" b="1" cap="none" smtClean="0">
                <a:latin typeface="Arial" charset="0"/>
                <a:cs typeface="Arial" charset="0"/>
              </a:rPr>
              <a:t>(Valcke et.al. 2007) </a:t>
            </a:r>
            <a:r>
              <a:rPr lang="el-GR" sz="1700" b="1" cap="none" smtClean="0">
                <a:latin typeface="Arial" charset="0"/>
                <a:cs typeface="Arial" charset="0"/>
              </a:rPr>
              <a:t>παρατηρήθηκε ότι τα παιδιά δημοτικού σχολείου χρησιμοποιούν το </a:t>
            </a:r>
            <a:r>
              <a:rPr lang="en-US" sz="1700" b="1" cap="none" smtClean="0">
                <a:latin typeface="Arial" charset="0"/>
                <a:cs typeface="Arial" charset="0"/>
              </a:rPr>
              <a:t>internet</a:t>
            </a:r>
            <a:r>
              <a:rPr lang="el-GR" sz="1700" b="1" cap="none" smtClean="0">
                <a:latin typeface="Arial" charset="0"/>
                <a:cs typeface="Arial" charset="0"/>
              </a:rPr>
              <a:t> σε μεγάλη συχνότητα.</a:t>
            </a:r>
          </a:p>
          <a:p>
            <a:pPr lvl="1" eaLnBrk="1" hangingPunct="1">
              <a:lnSpc>
                <a:spcPct val="100000"/>
              </a:lnSpc>
              <a:buFont typeface="Wingdings" pitchFamily="2" charset="2"/>
              <a:buChar char="Ø"/>
            </a:pPr>
            <a:r>
              <a:rPr lang="el-GR" sz="1500" cap="none" smtClean="0">
                <a:solidFill>
                  <a:srgbClr val="8A0B0B"/>
                </a:solidFill>
                <a:latin typeface="Arial" charset="0"/>
                <a:cs typeface="Arial" charset="0"/>
              </a:rPr>
              <a:t>62,9%</a:t>
            </a:r>
            <a:r>
              <a:rPr lang="el-GR" sz="1500" cap="none" smtClean="0">
                <a:latin typeface="Arial" charset="0"/>
                <a:cs typeface="Arial" charset="0"/>
              </a:rPr>
              <a:t> αναφέρουν ότι χρησιμοποιούν το διαδίκτυο καθημερινά ή τρεις φόρες την εβδομάδα</a:t>
            </a:r>
          </a:p>
          <a:p>
            <a:pPr lvl="1" eaLnBrk="1" hangingPunct="1">
              <a:lnSpc>
                <a:spcPct val="100000"/>
              </a:lnSpc>
              <a:buFont typeface="Wingdings" pitchFamily="2" charset="2"/>
              <a:buChar char="Ø"/>
            </a:pPr>
            <a:r>
              <a:rPr lang="el-GR" sz="1500" cap="none" smtClean="0">
                <a:solidFill>
                  <a:srgbClr val="8A0B0B"/>
                </a:solidFill>
                <a:latin typeface="Arial" charset="0"/>
                <a:cs typeface="Arial" charset="0"/>
              </a:rPr>
              <a:t>91,2%</a:t>
            </a:r>
            <a:r>
              <a:rPr lang="el-GR" sz="1500" cap="none" smtClean="0">
                <a:latin typeface="Arial" charset="0"/>
                <a:cs typeface="Arial" charset="0"/>
              </a:rPr>
              <a:t> των μαθητών δηλώνουν ότι έχουν πρόσβαση στο διαδίκτυο από το σπίτι τους</a:t>
            </a:r>
          </a:p>
          <a:p>
            <a:pPr lvl="1" eaLnBrk="1" hangingPunct="1">
              <a:lnSpc>
                <a:spcPct val="100000"/>
              </a:lnSpc>
              <a:buFont typeface="Wingdings" pitchFamily="2" charset="2"/>
              <a:buChar char="Ø"/>
            </a:pPr>
            <a:r>
              <a:rPr lang="el-GR" sz="1500" cap="none" smtClean="0">
                <a:latin typeface="Arial" charset="0"/>
                <a:cs typeface="Arial" charset="0"/>
              </a:rPr>
              <a:t>σχεδόν </a:t>
            </a:r>
            <a:r>
              <a:rPr lang="el-GR" sz="1500" cap="none" smtClean="0">
                <a:solidFill>
                  <a:srgbClr val="8A0B0B"/>
                </a:solidFill>
                <a:latin typeface="Arial" charset="0"/>
                <a:cs typeface="Arial" charset="0"/>
              </a:rPr>
              <a:t>60%</a:t>
            </a:r>
            <a:r>
              <a:rPr lang="el-GR" sz="1500" cap="none" smtClean="0">
                <a:latin typeface="Arial" charset="0"/>
                <a:cs typeface="Arial" charset="0"/>
              </a:rPr>
              <a:t> αναφέρουν ότι χρησιμοποιούν το διαδίκτυο για σχολική εργασία	</a:t>
            </a:r>
          </a:p>
          <a:p>
            <a:pPr lvl="1" eaLnBrk="1" hangingPunct="1">
              <a:lnSpc>
                <a:spcPct val="100000"/>
              </a:lnSpc>
              <a:buFont typeface="Wingdings" pitchFamily="2" charset="2"/>
              <a:buChar char="Ø"/>
            </a:pPr>
            <a:r>
              <a:rPr lang="el-GR" sz="1500" cap="none" smtClean="0">
                <a:latin typeface="Arial" charset="0"/>
                <a:cs typeface="Arial" charset="0"/>
              </a:rPr>
              <a:t>περίπου το </a:t>
            </a:r>
            <a:r>
              <a:rPr lang="el-GR" sz="1500" cap="none" smtClean="0">
                <a:solidFill>
                  <a:srgbClr val="8A0B0B"/>
                </a:solidFill>
                <a:latin typeface="Arial" charset="0"/>
                <a:cs typeface="Arial" charset="0"/>
              </a:rPr>
              <a:t>50%</a:t>
            </a:r>
            <a:r>
              <a:rPr lang="el-GR" sz="1500" cap="none" smtClean="0">
                <a:latin typeface="Arial" charset="0"/>
                <a:cs typeface="Arial" charset="0"/>
              </a:rPr>
              <a:t> του δείγματος δηλώνει ότι συνομιλούν στο διαδίκτυο καθημερινά 3 φορές την εβδομάδα.</a:t>
            </a:r>
          </a:p>
          <a:p>
            <a:pPr eaLnBrk="1" hangingPunct="1">
              <a:lnSpc>
                <a:spcPct val="100000"/>
              </a:lnSpc>
            </a:pPr>
            <a:r>
              <a:rPr lang="el-GR" sz="1700" b="1" cap="none" smtClean="0">
                <a:latin typeface="Arial" charset="0"/>
                <a:cs typeface="Arial" charset="0"/>
              </a:rPr>
              <a:t>Αυτά τα δεδομένα δημιουργούν ανησυχία για κάποιες πτυχές της χρήσης του διαδικτύου από τους νέους</a:t>
            </a:r>
            <a:endParaRPr lang="en-US" sz="1700" b="1" cap="none" smtClean="0">
              <a:latin typeface="Arial" charset="0"/>
              <a:cs typeface="Arial"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wrap="square" numCol="1" anchorCtr="0" compatLnSpc="1">
            <a:prstTxWarp prst="textNoShape">
              <a:avLst/>
            </a:prstTxWarp>
            <a:normAutofit fontScale="90000"/>
          </a:bodyPr>
          <a:lstStyle/>
          <a:p>
            <a:pPr eaLnBrk="1" hangingPunct="1">
              <a:defRPr/>
            </a:pPr>
            <a:r>
              <a:rPr lang="el-GR" sz="4900" cap="none" dirty="0" smtClean="0"/>
              <a:t>Επικίνδυνες ενέργειες των μαθητών κάνοντας χρήση του διαδικτύου</a:t>
            </a:r>
            <a:endParaRPr lang="en-US" sz="4900" cap="none" dirty="0" smtClean="0"/>
          </a:p>
        </p:txBody>
      </p:sp>
      <p:graphicFrame>
        <p:nvGraphicFramePr>
          <p:cNvPr id="46083" name="Object 10"/>
          <p:cNvGraphicFramePr>
            <a:graphicFrameLocks noGrp="1"/>
          </p:cNvGraphicFramePr>
          <p:nvPr>
            <p:ph sz="quarter" idx="13"/>
          </p:nvPr>
        </p:nvGraphicFramePr>
        <p:xfrm>
          <a:off x="1524000" y="2097088"/>
          <a:ext cx="8770938" cy="3181350"/>
        </p:xfrm>
        <a:graphic>
          <a:graphicData uri="http://schemas.openxmlformats.org/presentationml/2006/ole">
            <mc:AlternateContent xmlns:mc="http://schemas.openxmlformats.org/markup-compatibility/2006">
              <mc:Choice xmlns:v="urn:schemas-microsoft-com:vml" Requires="v">
                <p:oleObj spid="_x0000_s66572" name="Worksheet" r:id="rId3" imgW="9401167" imgH="3409830" progId="Excel.Sheet.8">
                  <p:embed/>
                </p:oleObj>
              </mc:Choice>
              <mc:Fallback>
                <p:oleObj name="Worksheet" r:id="rId3" imgW="9401167" imgH="3409830" progId="Excel.Sheet.8">
                  <p:embed/>
                  <p:pic>
                    <p:nvPicPr>
                      <p:cNvPr id="0" name="Picture 10"/>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097088"/>
                        <a:ext cx="8770938" cy="3181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083"/>
                                        </p:tgtEl>
                                        <p:attrNameLst>
                                          <p:attrName>style.visibility</p:attrName>
                                        </p:attrNameLst>
                                      </p:cBhvr>
                                      <p:to>
                                        <p:strVal val="visible"/>
                                      </p:to>
                                    </p:set>
                                    <p:animEffect transition="in" filter="fade">
                                      <p:cBhvr>
                                        <p:cTn id="12" dur="500"/>
                                        <p:tgtEl>
                                          <p:spTgt spid="46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OleChart spid="4608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685800"/>
            <a:ext cx="10394950" cy="3194050"/>
          </a:xfrm>
        </p:spPr>
        <p:txBody>
          <a:bodyPr/>
          <a:lstStyle/>
          <a:p>
            <a:pPr>
              <a:defRPr/>
            </a:pPr>
            <a:r>
              <a:rPr lang="el-GR" dirty="0" smtClean="0"/>
              <a:t>ΣΥΜΠΕΡΑΣΜΑΤΑ</a:t>
            </a:r>
            <a:endParaRPr lang="en-US" dirty="0"/>
          </a:p>
        </p:txBody>
      </p:sp>
    </p:spTree>
  </p:cSld>
  <p:clrMapOvr>
    <a:masterClrMapping/>
  </p:clrMapOvr>
  <p:transition spd="med">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bwMode="auto"/>
        <p:txBody>
          <a:bodyPr wrap="square" numCol="1" anchorCtr="0" compatLnSpc="1">
            <a:prstTxWarp prst="textNoShape">
              <a:avLst/>
            </a:prstTxWarp>
          </a:bodyPr>
          <a:lstStyle/>
          <a:p>
            <a:r>
              <a:rPr lang="el-GR" cap="none" smtClean="0"/>
              <a:t>Συμπεράσματα</a:t>
            </a:r>
            <a:endParaRPr lang="en-US" cap="none" smtClean="0"/>
          </a:p>
        </p:txBody>
      </p:sp>
      <p:sp>
        <p:nvSpPr>
          <p:cNvPr id="5" name="Content Placeholder 4"/>
          <p:cNvSpPr>
            <a:spLocks noGrp="1"/>
          </p:cNvSpPr>
          <p:nvPr>
            <p:ph sz="quarter" idx="13"/>
          </p:nvPr>
        </p:nvSpPr>
        <p:spPr>
          <a:xfrm>
            <a:off x="685800" y="2063750"/>
            <a:ext cx="10394950" cy="3311525"/>
          </a:xfrm>
        </p:spPr>
        <p:txBody>
          <a:bodyPr>
            <a:normAutofit fontScale="85000" lnSpcReduction="10000"/>
          </a:bodyPr>
          <a:lstStyle/>
          <a:p>
            <a:pPr>
              <a:buFont typeface="Wingdings" pitchFamily="2" charset="2"/>
              <a:buChar char="§"/>
              <a:defRPr/>
            </a:pPr>
            <a:r>
              <a:rPr lang="el-GR" sz="2800" b="1" cap="none" dirty="0" smtClean="0">
                <a:latin typeface="Arial" pitchFamily="34" charset="0"/>
                <a:cs typeface="Arial" pitchFamily="34" charset="0"/>
              </a:rPr>
              <a:t>Ασφάλεια στο διαδίκτυο σημαίνει:</a:t>
            </a:r>
          </a:p>
          <a:p>
            <a:pPr marL="457200" lvl="1" indent="0">
              <a:buFont typeface="Arial" panose="020B0604020202020204" pitchFamily="34" charset="0"/>
              <a:buNone/>
              <a:defRPr/>
            </a:pPr>
            <a:r>
              <a:rPr lang="el-GR" sz="2100" i="1" cap="none" dirty="0" smtClean="0">
                <a:latin typeface="Arial" pitchFamily="34" charset="0"/>
                <a:cs typeface="Arial" pitchFamily="34" charset="0"/>
              </a:rPr>
              <a:t>Ορθή χρήση του με βάση κανόνες, γνώση και ενημέρωση των κίνδυνων και τρόπων αντιμετώπισης τους, καθώς και λήψη μέτρων προστασίας κατά την πλοήγηση.  </a:t>
            </a:r>
            <a:endParaRPr lang="el-GR" i="1" cap="none" dirty="0" smtClean="0">
              <a:latin typeface="Arial" pitchFamily="34" charset="0"/>
              <a:cs typeface="Arial" pitchFamily="34" charset="0"/>
            </a:endParaRPr>
          </a:p>
          <a:p>
            <a:pPr>
              <a:buFont typeface="Wingdings" pitchFamily="2" charset="2"/>
              <a:buChar char="§"/>
              <a:defRPr/>
            </a:pPr>
            <a:r>
              <a:rPr lang="el-GR" sz="2800" b="1" cap="none" dirty="0" smtClean="0">
                <a:latin typeface="Arial" pitchFamily="34" charset="0"/>
                <a:cs typeface="Arial" pitchFamily="34" charset="0"/>
              </a:rPr>
              <a:t>Γιατί είναι απαραίτητη;</a:t>
            </a:r>
          </a:p>
          <a:p>
            <a:pPr lvl="1">
              <a:buFont typeface="Wingdings" pitchFamily="2" charset="2"/>
              <a:buChar char="ü"/>
              <a:defRPr/>
            </a:pPr>
            <a:r>
              <a:rPr lang="el-GR" sz="2400" cap="none" dirty="0" smtClean="0">
                <a:latin typeface="Arial" pitchFamily="34" charset="0"/>
                <a:cs typeface="Arial" pitchFamily="34" charset="0"/>
              </a:rPr>
              <a:t>Υψηλό ποσοστό και μεγάλη συχνότητα χρήσης από παιδιά και εφήβους</a:t>
            </a:r>
          </a:p>
          <a:p>
            <a:pPr lvl="1">
              <a:buFont typeface="Wingdings" pitchFamily="2" charset="2"/>
              <a:buChar char="ü"/>
              <a:defRPr/>
            </a:pPr>
            <a:r>
              <a:rPr lang="el-GR" sz="2400" cap="none" dirty="0" smtClean="0">
                <a:latin typeface="Arial" pitchFamily="34" charset="0"/>
                <a:cs typeface="Arial" pitchFamily="34" charset="0"/>
              </a:rPr>
              <a:t>Έκθεση τους σε σοβαρούς κινδύνους</a:t>
            </a:r>
          </a:p>
          <a:p>
            <a:pPr lvl="1">
              <a:buFont typeface="Wingdings" pitchFamily="2" charset="2"/>
              <a:buChar char="ü"/>
              <a:defRPr/>
            </a:pPr>
            <a:r>
              <a:rPr lang="el-GR" sz="2400" cap="none" dirty="0" smtClean="0">
                <a:latin typeface="Arial" pitchFamily="34" charset="0"/>
                <a:cs typeface="Arial" pitchFamily="34" charset="0"/>
              </a:rPr>
              <a:t>Εμφάνιση αντικοινωνικών συμπεριφορών (εκφοβισμός, παρενόχληση, βία, απειλές)</a:t>
            </a:r>
          </a:p>
          <a:p>
            <a:pPr lvl="1">
              <a:buFont typeface="Wingdings" pitchFamily="2" charset="2"/>
              <a:buChar char="ü"/>
              <a:defRPr/>
            </a:pPr>
            <a:r>
              <a:rPr lang="el-GR" sz="2400" cap="none" dirty="0" smtClean="0">
                <a:latin typeface="Arial" pitchFamily="34" charset="0"/>
                <a:cs typeface="Arial" pitchFamily="34" charset="0"/>
              </a:rPr>
              <a:t>Άγνοια κίνδυνων και τρόπων αντιμετώπισης από παιδιά και γονείς</a:t>
            </a:r>
            <a:endParaRPr lang="el-GR" sz="2400" cap="none" dirty="0">
              <a:latin typeface="Arial" pitchFamily="34" charset="0"/>
              <a:cs typeface="Arial"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500"/>
                                        <p:tgtEl>
                                          <p:spTgt spid="5">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500"/>
                                        <p:tgtEl>
                                          <p:spTgt spid="5">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500"/>
                                        <p:tgtEl>
                                          <p:spTgt spid="5">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500"/>
                                        <p:tgtEl>
                                          <p:spTgt spid="5">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xEl>
                                              <p:pRg st="6" end="6"/>
                                            </p:txEl>
                                          </p:spTgt>
                                        </p:tgtEl>
                                        <p:attrNameLst>
                                          <p:attrName>style.visibility</p:attrName>
                                        </p:attrNameLst>
                                      </p:cBhvr>
                                      <p:to>
                                        <p:strVal val="visible"/>
                                      </p:to>
                                    </p:set>
                                    <p:animEffect transition="in" filter="fade">
                                      <p:cBhvr>
                                        <p:cTn id="3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p:cNvSpPr>
            <a:spLocks noGrp="1"/>
          </p:cNvSpPr>
          <p:nvPr>
            <p:ph type="title"/>
          </p:nvPr>
        </p:nvSpPr>
        <p:spPr bwMode="auto"/>
        <p:txBody>
          <a:bodyPr wrap="square" numCol="1" anchorCtr="0" compatLnSpc="1">
            <a:prstTxWarp prst="textNoShape">
              <a:avLst/>
            </a:prstTxWarp>
          </a:bodyPr>
          <a:lstStyle/>
          <a:p>
            <a:pPr algn="ctr"/>
            <a:r>
              <a:rPr lang="el-GR" cap="none" smtClean="0"/>
              <a:t>Στάσεις</a:t>
            </a:r>
            <a:endParaRPr lang="en-US" cap="none" smtClean="0"/>
          </a:p>
        </p:txBody>
      </p:sp>
      <p:graphicFrame>
        <p:nvGraphicFramePr>
          <p:cNvPr id="5" name="Θέση περιεχομένου 4"/>
          <p:cNvGraphicFramePr>
            <a:graphicFrameLocks noGrp="1"/>
          </p:cNvGraphicFramePr>
          <p:nvPr>
            <p:ph sz="quarter" idx="13"/>
          </p:nvPr>
        </p:nvGraphicFramePr>
        <p:xfrm>
          <a:off x="685800" y="2063750"/>
          <a:ext cx="10394950" cy="3311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E15DDF63-E973-4191-9FBF-3673FD20C844}"/>
                                            </p:graphicEl>
                                          </p:spTgt>
                                        </p:tgtEl>
                                        <p:attrNameLst>
                                          <p:attrName>style.visibility</p:attrName>
                                        </p:attrNameLst>
                                      </p:cBhvr>
                                      <p:to>
                                        <p:strVal val="visible"/>
                                      </p:to>
                                    </p:set>
                                    <p:animEffect transition="in" filter="fade">
                                      <p:cBhvr>
                                        <p:cTn id="7" dur="500"/>
                                        <p:tgtEl>
                                          <p:spTgt spid="5">
                                            <p:graphicEl>
                                              <a:dgm id="{E15DDF63-E973-4191-9FBF-3673FD20C84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29EA7527-CAA6-4BB7-AC4A-2210F38DB8E5}"/>
                                            </p:graphicEl>
                                          </p:spTgt>
                                        </p:tgtEl>
                                        <p:attrNameLst>
                                          <p:attrName>style.visibility</p:attrName>
                                        </p:attrNameLst>
                                      </p:cBhvr>
                                      <p:to>
                                        <p:strVal val="visible"/>
                                      </p:to>
                                    </p:set>
                                    <p:animEffect transition="in" filter="fade">
                                      <p:cBhvr>
                                        <p:cTn id="12" dur="500"/>
                                        <p:tgtEl>
                                          <p:spTgt spid="5">
                                            <p:graphicEl>
                                              <a:dgm id="{29EA7527-CAA6-4BB7-AC4A-2210F38DB8E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8EC0DD9E-3DEE-44C8-99E7-A0A05B6D857F}"/>
                                            </p:graphicEl>
                                          </p:spTgt>
                                        </p:tgtEl>
                                        <p:attrNameLst>
                                          <p:attrName>style.visibility</p:attrName>
                                        </p:attrNameLst>
                                      </p:cBhvr>
                                      <p:to>
                                        <p:strVal val="visible"/>
                                      </p:to>
                                    </p:set>
                                    <p:animEffect transition="in" filter="fade">
                                      <p:cBhvr>
                                        <p:cTn id="17" dur="500"/>
                                        <p:tgtEl>
                                          <p:spTgt spid="5">
                                            <p:graphicEl>
                                              <a:dgm id="{8EC0DD9E-3DEE-44C8-99E7-A0A05B6D857F}"/>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A670DF13-E272-4DBF-ACA0-71F5821B24DE}"/>
                                            </p:graphicEl>
                                          </p:spTgt>
                                        </p:tgtEl>
                                        <p:attrNameLst>
                                          <p:attrName>style.visibility</p:attrName>
                                        </p:attrNameLst>
                                      </p:cBhvr>
                                      <p:to>
                                        <p:strVal val="visible"/>
                                      </p:to>
                                    </p:set>
                                    <p:animEffect transition="in" filter="fade">
                                      <p:cBhvr>
                                        <p:cTn id="22" dur="500"/>
                                        <p:tgtEl>
                                          <p:spTgt spid="5">
                                            <p:graphicEl>
                                              <a:dgm id="{A670DF13-E272-4DBF-ACA0-71F5821B24DE}"/>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4734E5F4-3954-41CF-B2ED-A57AD3118BB1}"/>
                                            </p:graphicEl>
                                          </p:spTgt>
                                        </p:tgtEl>
                                        <p:attrNameLst>
                                          <p:attrName>style.visibility</p:attrName>
                                        </p:attrNameLst>
                                      </p:cBhvr>
                                      <p:to>
                                        <p:strVal val="visible"/>
                                      </p:to>
                                    </p:set>
                                    <p:animEffect transition="in" filter="fade">
                                      <p:cBhvr>
                                        <p:cTn id="27" dur="500"/>
                                        <p:tgtEl>
                                          <p:spTgt spid="5">
                                            <p:graphicEl>
                                              <a:dgm id="{4734E5F4-3954-41CF-B2ED-A57AD3118BB1}"/>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graphicEl>
                                              <a:dgm id="{EE2DF9A3-4C48-43BC-B1D5-074A142CA856}"/>
                                            </p:graphicEl>
                                          </p:spTgt>
                                        </p:tgtEl>
                                        <p:attrNameLst>
                                          <p:attrName>style.visibility</p:attrName>
                                        </p:attrNameLst>
                                      </p:cBhvr>
                                      <p:to>
                                        <p:strVal val="visible"/>
                                      </p:to>
                                    </p:set>
                                    <p:animEffect transition="in" filter="fade">
                                      <p:cBhvr>
                                        <p:cTn id="32" dur="500"/>
                                        <p:tgtEl>
                                          <p:spTgt spid="5">
                                            <p:graphicEl>
                                              <a:dgm id="{EE2DF9A3-4C48-43BC-B1D5-074A142CA85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10396538" cy="1152525"/>
          </a:xfrm>
        </p:spPr>
        <p:txBody>
          <a:bodyPr/>
          <a:lstStyle/>
          <a:p>
            <a:pPr algn="ctr">
              <a:defRPr/>
            </a:pPr>
            <a:r>
              <a:rPr lang="el-GR" cap="none" dirty="0" smtClean="0"/>
              <a:t>Κ</a:t>
            </a:r>
            <a:r>
              <a:rPr lang="el-GR" cap="none" dirty="0"/>
              <a:t>ί</a:t>
            </a:r>
            <a:r>
              <a:rPr lang="el-GR" cap="none" dirty="0" smtClean="0"/>
              <a:t>νδυνοι στο διαδίκτυο</a:t>
            </a:r>
            <a:r>
              <a:rPr lang="el-GR" sz="2000" cap="none" dirty="0" smtClean="0"/>
              <a:t> </a:t>
            </a:r>
            <a:r>
              <a:rPr lang="el-GR" dirty="0" smtClean="0"/>
              <a:t>(1/3)</a:t>
            </a:r>
            <a:endParaRPr lang="en-US" dirty="0"/>
          </a:p>
        </p:txBody>
      </p:sp>
      <p:graphicFrame>
        <p:nvGraphicFramePr>
          <p:cNvPr id="5" name="Θέση περιεχομένου 3"/>
          <p:cNvGraphicFramePr>
            <a:graphicFrameLocks noGrp="1"/>
          </p:cNvGraphicFramePr>
          <p:nvPr>
            <p:ph sz="quarter" idx="13"/>
          </p:nvPr>
        </p:nvGraphicFramePr>
        <p:xfrm>
          <a:off x="685800" y="1228726"/>
          <a:ext cx="10394950" cy="4146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3E40FC5F-264B-474A-BE13-E58C9B99D724}"/>
                                            </p:graphicEl>
                                          </p:spTgt>
                                        </p:tgtEl>
                                        <p:attrNameLst>
                                          <p:attrName>style.visibility</p:attrName>
                                        </p:attrNameLst>
                                      </p:cBhvr>
                                      <p:to>
                                        <p:strVal val="visible"/>
                                      </p:to>
                                    </p:set>
                                    <p:animEffect transition="in" filter="fade">
                                      <p:cBhvr>
                                        <p:cTn id="7" dur="500"/>
                                        <p:tgtEl>
                                          <p:spTgt spid="5">
                                            <p:graphicEl>
                                              <a:dgm id="{3E40FC5F-264B-474A-BE13-E58C9B99D72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891A1FFD-249C-4B3E-BBE4-B7CFCDA5D408}"/>
                                            </p:graphicEl>
                                          </p:spTgt>
                                        </p:tgtEl>
                                        <p:attrNameLst>
                                          <p:attrName>style.visibility</p:attrName>
                                        </p:attrNameLst>
                                      </p:cBhvr>
                                      <p:to>
                                        <p:strVal val="visible"/>
                                      </p:to>
                                    </p:set>
                                    <p:animEffect transition="in" filter="fade">
                                      <p:cBhvr>
                                        <p:cTn id="12" dur="500"/>
                                        <p:tgtEl>
                                          <p:spTgt spid="5">
                                            <p:graphicEl>
                                              <a:dgm id="{891A1FFD-249C-4B3E-BBE4-B7CFCDA5D40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E186822C-F84B-4D75-AFF8-9A3675E890D7}"/>
                                            </p:graphicEl>
                                          </p:spTgt>
                                        </p:tgtEl>
                                        <p:attrNameLst>
                                          <p:attrName>style.visibility</p:attrName>
                                        </p:attrNameLst>
                                      </p:cBhvr>
                                      <p:to>
                                        <p:strVal val="visible"/>
                                      </p:to>
                                    </p:set>
                                    <p:animEffect transition="in" filter="fade">
                                      <p:cBhvr>
                                        <p:cTn id="17" dur="500"/>
                                        <p:tgtEl>
                                          <p:spTgt spid="5">
                                            <p:graphicEl>
                                              <a:dgm id="{E186822C-F84B-4D75-AFF8-9A3675E890D7}"/>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150C2D13-E954-490F-A063-59C98EA1BC83}"/>
                                            </p:graphicEl>
                                          </p:spTgt>
                                        </p:tgtEl>
                                        <p:attrNameLst>
                                          <p:attrName>style.visibility</p:attrName>
                                        </p:attrNameLst>
                                      </p:cBhvr>
                                      <p:to>
                                        <p:strVal val="visible"/>
                                      </p:to>
                                    </p:set>
                                    <p:animEffect transition="in" filter="fade">
                                      <p:cBhvr>
                                        <p:cTn id="22" dur="500"/>
                                        <p:tgtEl>
                                          <p:spTgt spid="5">
                                            <p:graphicEl>
                                              <a:dgm id="{150C2D13-E954-490F-A063-59C98EA1BC83}"/>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B9F46005-C2AF-4155-9FD2-1651E4566237}"/>
                                            </p:graphicEl>
                                          </p:spTgt>
                                        </p:tgtEl>
                                        <p:attrNameLst>
                                          <p:attrName>style.visibility</p:attrName>
                                        </p:attrNameLst>
                                      </p:cBhvr>
                                      <p:to>
                                        <p:strVal val="visible"/>
                                      </p:to>
                                    </p:set>
                                    <p:animEffect transition="in" filter="fade">
                                      <p:cBhvr>
                                        <p:cTn id="27" dur="500"/>
                                        <p:tgtEl>
                                          <p:spTgt spid="5">
                                            <p:graphicEl>
                                              <a:dgm id="{B9F46005-C2AF-4155-9FD2-1651E4566237}"/>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graphicEl>
                                              <a:dgm id="{FCFA22C4-8ED9-4F5B-A4DB-06DA49465ECE}"/>
                                            </p:graphicEl>
                                          </p:spTgt>
                                        </p:tgtEl>
                                        <p:attrNameLst>
                                          <p:attrName>style.visibility</p:attrName>
                                        </p:attrNameLst>
                                      </p:cBhvr>
                                      <p:to>
                                        <p:strVal val="visible"/>
                                      </p:to>
                                    </p:set>
                                    <p:animEffect transition="in" filter="fade">
                                      <p:cBhvr>
                                        <p:cTn id="32" dur="500"/>
                                        <p:tgtEl>
                                          <p:spTgt spid="5">
                                            <p:graphicEl>
                                              <a:dgm id="{FCFA22C4-8ED9-4F5B-A4DB-06DA49465EC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Θέση περιεχομένου 3"/>
          <p:cNvGraphicFramePr>
            <a:graphicFrameLocks/>
          </p:cNvGraphicFramePr>
          <p:nvPr/>
        </p:nvGraphicFramePr>
        <p:xfrm>
          <a:off x="1752600" y="10668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p:cNvSpPr>
            <a:spLocks noGrp="1"/>
          </p:cNvSpPr>
          <p:nvPr>
            <p:ph type="title"/>
          </p:nvPr>
        </p:nvSpPr>
        <p:spPr>
          <a:xfrm>
            <a:off x="685800" y="76200"/>
            <a:ext cx="10396538" cy="1152525"/>
          </a:xfrm>
        </p:spPr>
        <p:txBody>
          <a:bodyPr/>
          <a:lstStyle/>
          <a:p>
            <a:pPr algn="ctr">
              <a:defRPr/>
            </a:pPr>
            <a:r>
              <a:rPr lang="el-GR" cap="none" dirty="0" smtClean="0"/>
              <a:t>Κ</a:t>
            </a:r>
            <a:r>
              <a:rPr lang="el-GR" cap="none" dirty="0"/>
              <a:t>ί</a:t>
            </a:r>
            <a:r>
              <a:rPr lang="el-GR" cap="none" dirty="0" smtClean="0"/>
              <a:t>νδυνοι στο διαδίκτυο</a:t>
            </a:r>
            <a:r>
              <a:rPr lang="el-GR" sz="2000" cap="none" dirty="0" smtClean="0"/>
              <a:t> </a:t>
            </a:r>
            <a:r>
              <a:rPr lang="el-GR" dirty="0" smtClean="0"/>
              <a:t>(2/3)</a:t>
            </a: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C18E57C8-7758-452E-92BC-33044D0E8012}"/>
                                            </p:graphicEl>
                                          </p:spTgt>
                                        </p:tgtEl>
                                        <p:attrNameLst>
                                          <p:attrName>style.visibility</p:attrName>
                                        </p:attrNameLst>
                                      </p:cBhvr>
                                      <p:to>
                                        <p:strVal val="visible"/>
                                      </p:to>
                                    </p:set>
                                    <p:animEffect transition="in" filter="fade">
                                      <p:cBhvr>
                                        <p:cTn id="7" dur="500"/>
                                        <p:tgtEl>
                                          <p:spTgt spid="5">
                                            <p:graphicEl>
                                              <a:dgm id="{C18E57C8-7758-452E-92BC-33044D0E801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144B2AB1-28E8-4DF3-9E99-0755605342B9}"/>
                                            </p:graphicEl>
                                          </p:spTgt>
                                        </p:tgtEl>
                                        <p:attrNameLst>
                                          <p:attrName>style.visibility</p:attrName>
                                        </p:attrNameLst>
                                      </p:cBhvr>
                                      <p:to>
                                        <p:strVal val="visible"/>
                                      </p:to>
                                    </p:set>
                                    <p:animEffect transition="in" filter="fade">
                                      <p:cBhvr>
                                        <p:cTn id="12" dur="500"/>
                                        <p:tgtEl>
                                          <p:spTgt spid="5">
                                            <p:graphicEl>
                                              <a:dgm id="{144B2AB1-28E8-4DF3-9E99-0755605342B9}"/>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01934A7F-224D-4EB7-856C-60D279244780}"/>
                                            </p:graphicEl>
                                          </p:spTgt>
                                        </p:tgtEl>
                                        <p:attrNameLst>
                                          <p:attrName>style.visibility</p:attrName>
                                        </p:attrNameLst>
                                      </p:cBhvr>
                                      <p:to>
                                        <p:strVal val="visible"/>
                                      </p:to>
                                    </p:set>
                                    <p:animEffect transition="in" filter="fade">
                                      <p:cBhvr>
                                        <p:cTn id="17" dur="500"/>
                                        <p:tgtEl>
                                          <p:spTgt spid="5">
                                            <p:graphicEl>
                                              <a:dgm id="{01934A7F-224D-4EB7-856C-60D279244780}"/>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CFE67621-7AFB-4D72-8047-4046F2DA1514}"/>
                                            </p:graphicEl>
                                          </p:spTgt>
                                        </p:tgtEl>
                                        <p:attrNameLst>
                                          <p:attrName>style.visibility</p:attrName>
                                        </p:attrNameLst>
                                      </p:cBhvr>
                                      <p:to>
                                        <p:strVal val="visible"/>
                                      </p:to>
                                    </p:set>
                                    <p:animEffect transition="in" filter="fade">
                                      <p:cBhvr>
                                        <p:cTn id="22" dur="500"/>
                                        <p:tgtEl>
                                          <p:spTgt spid="5">
                                            <p:graphicEl>
                                              <a:dgm id="{CFE67621-7AFB-4D72-8047-4046F2DA1514}"/>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graphicEl>
                                              <a:dgm id="{76C20E90-4EDD-4182-B9EA-65A412716941}"/>
                                            </p:graphicEl>
                                          </p:spTgt>
                                        </p:tgtEl>
                                        <p:attrNameLst>
                                          <p:attrName>style.visibility</p:attrName>
                                        </p:attrNameLst>
                                      </p:cBhvr>
                                      <p:to>
                                        <p:strVal val="visible"/>
                                      </p:to>
                                    </p:set>
                                    <p:animEffect transition="in" filter="fade">
                                      <p:cBhvr>
                                        <p:cTn id="27" dur="500"/>
                                        <p:tgtEl>
                                          <p:spTgt spid="5">
                                            <p:graphicEl>
                                              <a:dgm id="{76C20E90-4EDD-4182-B9EA-65A412716941}"/>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graphicEl>
                                              <a:dgm id="{F1D81FC9-42CC-4461-9EDB-274D3212A502}"/>
                                            </p:graphicEl>
                                          </p:spTgt>
                                        </p:tgtEl>
                                        <p:attrNameLst>
                                          <p:attrName>style.visibility</p:attrName>
                                        </p:attrNameLst>
                                      </p:cBhvr>
                                      <p:to>
                                        <p:strVal val="visible"/>
                                      </p:to>
                                    </p:set>
                                    <p:animEffect transition="in" filter="fade">
                                      <p:cBhvr>
                                        <p:cTn id="32" dur="500"/>
                                        <p:tgtEl>
                                          <p:spTgt spid="5">
                                            <p:graphicEl>
                                              <a:dgm id="{F1D81FC9-42CC-4461-9EDB-274D3212A50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Θέση περιεχομένου 3"/>
          <p:cNvGraphicFramePr>
            <a:graphicFrameLocks/>
          </p:cNvGraphicFramePr>
          <p:nvPr/>
        </p:nvGraphicFramePr>
        <p:xfrm>
          <a:off x="1524000" y="13716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1"/>
          <p:cNvSpPr>
            <a:spLocks noGrp="1"/>
          </p:cNvSpPr>
          <p:nvPr>
            <p:ph type="title"/>
          </p:nvPr>
        </p:nvSpPr>
        <p:spPr>
          <a:xfrm>
            <a:off x="685800" y="76200"/>
            <a:ext cx="10396538" cy="1152525"/>
          </a:xfrm>
        </p:spPr>
        <p:txBody>
          <a:bodyPr/>
          <a:lstStyle/>
          <a:p>
            <a:pPr algn="ctr">
              <a:defRPr/>
            </a:pPr>
            <a:r>
              <a:rPr lang="el-GR" cap="none" dirty="0" smtClean="0"/>
              <a:t>Κ</a:t>
            </a:r>
            <a:r>
              <a:rPr lang="el-GR" cap="none" dirty="0"/>
              <a:t>ί</a:t>
            </a:r>
            <a:r>
              <a:rPr lang="el-GR" cap="none" dirty="0" smtClean="0"/>
              <a:t>νδυνοι στο διαδίκτυο</a:t>
            </a:r>
            <a:r>
              <a:rPr lang="el-GR" sz="2000" cap="none" dirty="0" smtClean="0"/>
              <a:t> </a:t>
            </a:r>
            <a:r>
              <a:rPr lang="el-GR" dirty="0" smtClean="0"/>
              <a:t>(3/3)</a:t>
            </a:r>
            <a:endParaRPr lang="en-US"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298F1F07-F011-4233-821B-815616231D1D}"/>
                                            </p:graphicEl>
                                          </p:spTgt>
                                        </p:tgtEl>
                                        <p:attrNameLst>
                                          <p:attrName>style.visibility</p:attrName>
                                        </p:attrNameLst>
                                      </p:cBhvr>
                                      <p:to>
                                        <p:strVal val="visible"/>
                                      </p:to>
                                    </p:set>
                                    <p:animEffect transition="in" filter="fade">
                                      <p:cBhvr>
                                        <p:cTn id="7" dur="500"/>
                                        <p:tgtEl>
                                          <p:spTgt spid="5">
                                            <p:graphicEl>
                                              <a:dgm id="{298F1F07-F011-4233-821B-815616231D1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AA04320F-EA54-4129-9472-071B9B091B0C}"/>
                                            </p:graphicEl>
                                          </p:spTgt>
                                        </p:tgtEl>
                                        <p:attrNameLst>
                                          <p:attrName>style.visibility</p:attrName>
                                        </p:attrNameLst>
                                      </p:cBhvr>
                                      <p:to>
                                        <p:strVal val="visible"/>
                                      </p:to>
                                    </p:set>
                                    <p:animEffect transition="in" filter="fade">
                                      <p:cBhvr>
                                        <p:cTn id="12" dur="500"/>
                                        <p:tgtEl>
                                          <p:spTgt spid="5">
                                            <p:graphicEl>
                                              <a:dgm id="{AA04320F-EA54-4129-9472-071B9B091B0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graphicEl>
                                              <a:dgm id="{2DABFF03-FEED-4583-9AE2-5161A08D0ACA}"/>
                                            </p:graphicEl>
                                          </p:spTgt>
                                        </p:tgtEl>
                                        <p:attrNameLst>
                                          <p:attrName>style.visibility</p:attrName>
                                        </p:attrNameLst>
                                      </p:cBhvr>
                                      <p:to>
                                        <p:strVal val="visible"/>
                                      </p:to>
                                    </p:set>
                                    <p:animEffect transition="in" filter="fade">
                                      <p:cBhvr>
                                        <p:cTn id="17" dur="500"/>
                                        <p:tgtEl>
                                          <p:spTgt spid="5">
                                            <p:graphicEl>
                                              <a:dgm id="{2DABFF03-FEED-4583-9AE2-5161A08D0AC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graphicEl>
                                              <a:dgm id="{E7836C75-5D48-45F2-B2E2-B13F14EC28D4}"/>
                                            </p:graphicEl>
                                          </p:spTgt>
                                        </p:tgtEl>
                                        <p:attrNameLst>
                                          <p:attrName>style.visibility</p:attrName>
                                        </p:attrNameLst>
                                      </p:cBhvr>
                                      <p:to>
                                        <p:strVal val="visible"/>
                                      </p:to>
                                    </p:set>
                                    <p:animEffect transition="in" filter="fade">
                                      <p:cBhvr>
                                        <p:cTn id="22" dur="500"/>
                                        <p:tgtEl>
                                          <p:spTgt spid="5">
                                            <p:graphicEl>
                                              <a:dgm id="{E7836C75-5D48-45F2-B2E2-B13F14EC28D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title"/>
          </p:nvPr>
        </p:nvSpPr>
        <p:spPr>
          <a:xfrm>
            <a:off x="1752600" y="304800"/>
            <a:ext cx="8229600" cy="1143000"/>
          </a:xfrm>
        </p:spPr>
        <p:txBody>
          <a:bodyPr>
            <a:normAutofit fontScale="90000"/>
          </a:bodyPr>
          <a:lstStyle/>
          <a:p>
            <a:pPr algn="ctr">
              <a:defRPr/>
            </a:pPr>
            <a:r>
              <a:rPr lang="el-GR" sz="6000" cap="none" dirty="0" smtClean="0"/>
              <a:t>Στην Ελλάδα</a:t>
            </a:r>
            <a:r>
              <a:rPr lang="el-GR" sz="2000" cap="none" dirty="0" smtClean="0"/>
              <a:t> </a:t>
            </a:r>
            <a:r>
              <a:rPr lang="el-GR" sz="6000" cap="none" dirty="0" smtClean="0"/>
              <a:t>(1/2)</a:t>
            </a:r>
            <a:br>
              <a:rPr lang="el-GR" sz="6000" cap="none" dirty="0" smtClean="0"/>
            </a:br>
            <a:r>
              <a:rPr lang="el-GR" sz="2200" cap="none" dirty="0" smtClean="0">
                <a:latin typeface="Arial" pitchFamily="34" charset="0"/>
                <a:cs typeface="Arial" pitchFamily="34" charset="0"/>
              </a:rPr>
              <a:t>ερευνά στο νόμο Αχαΐας σε μαθητές Στ τάξης</a:t>
            </a:r>
            <a:r>
              <a:rPr lang="el-GR" sz="2700" cap="none" dirty="0" smtClean="0">
                <a:latin typeface="Arial" pitchFamily="34" charset="0"/>
                <a:cs typeface="Arial" pitchFamily="34" charset="0"/>
              </a:rPr>
              <a:t/>
            </a:r>
            <a:br>
              <a:rPr lang="el-GR" sz="2700" cap="none" dirty="0" smtClean="0">
                <a:latin typeface="Arial" pitchFamily="34" charset="0"/>
                <a:cs typeface="Arial" pitchFamily="34" charset="0"/>
              </a:rPr>
            </a:br>
            <a:endParaRPr lang="el-GR" sz="2700" cap="none" dirty="0">
              <a:latin typeface="Arial" pitchFamily="34" charset="0"/>
              <a:cs typeface="Arial" pitchFamily="34" charset="0"/>
            </a:endParaRPr>
          </a:p>
        </p:txBody>
      </p:sp>
      <p:sp>
        <p:nvSpPr>
          <p:cNvPr id="5" name="Θέση κειμένου 9"/>
          <p:cNvSpPr txBox="1">
            <a:spLocks/>
          </p:cNvSpPr>
          <p:nvPr/>
        </p:nvSpPr>
        <p:spPr bwMode="auto">
          <a:xfrm>
            <a:off x="1752600" y="1295400"/>
            <a:ext cx="4040188" cy="639763"/>
          </a:xfrm>
          <a:prstGeom prst="rect">
            <a:avLst/>
          </a:prstGeom>
          <a:noFill/>
          <a:ln w="9525">
            <a:noFill/>
            <a:miter lim="800000"/>
            <a:headEnd/>
            <a:tailEnd/>
          </a:ln>
        </p:spPr>
        <p:txBody>
          <a:bodyPr/>
          <a:lstStyle/>
          <a:p>
            <a:pPr marL="342900" indent="-342900">
              <a:lnSpc>
                <a:spcPct val="120000"/>
              </a:lnSpc>
              <a:spcBef>
                <a:spcPts val="1000"/>
              </a:spcBef>
              <a:buClr>
                <a:schemeClr val="accent1"/>
              </a:buClr>
              <a:buSzPct val="160000"/>
              <a:buFont typeface="Wingdings" pitchFamily="2" charset="2"/>
              <a:buChar char="§"/>
            </a:pPr>
            <a:r>
              <a:rPr lang="el-GR" sz="1900">
                <a:latin typeface="Arial" charset="0"/>
              </a:rPr>
              <a:t>Πηγές ενημέρωσης μαθητών για κινδύνους διαδικτύου</a:t>
            </a:r>
          </a:p>
        </p:txBody>
      </p:sp>
      <p:graphicFrame>
        <p:nvGraphicFramePr>
          <p:cNvPr id="6" name="Θέση περιεχομένου 4"/>
          <p:cNvGraphicFramePr>
            <a:graphicFrameLocks noGrp="1"/>
          </p:cNvGraphicFramePr>
          <p:nvPr>
            <p:ph sz="half" idx="4294967295"/>
          </p:nvPr>
        </p:nvGraphicFramePr>
        <p:xfrm>
          <a:off x="1742256" y="1922611"/>
          <a:ext cx="4040188" cy="395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Θέση κειμένου 10"/>
          <p:cNvSpPr txBox="1">
            <a:spLocks/>
          </p:cNvSpPr>
          <p:nvPr/>
        </p:nvSpPr>
        <p:spPr bwMode="auto">
          <a:xfrm>
            <a:off x="5929313" y="1231900"/>
            <a:ext cx="4041775" cy="639763"/>
          </a:xfrm>
          <a:prstGeom prst="rect">
            <a:avLst/>
          </a:prstGeom>
          <a:noFill/>
          <a:ln w="9525">
            <a:noFill/>
            <a:miter lim="800000"/>
            <a:headEnd/>
            <a:tailEnd/>
          </a:ln>
        </p:spPr>
        <p:txBody>
          <a:bodyPr/>
          <a:lstStyle/>
          <a:p>
            <a:pPr marL="342900" indent="-342900">
              <a:lnSpc>
                <a:spcPct val="120000"/>
              </a:lnSpc>
              <a:spcBef>
                <a:spcPts val="1000"/>
              </a:spcBef>
              <a:buClr>
                <a:schemeClr val="accent1"/>
              </a:buClr>
              <a:buSzPct val="160000"/>
              <a:buFont typeface="Wingdings" pitchFamily="2" charset="2"/>
              <a:buChar char="§"/>
            </a:pPr>
            <a:r>
              <a:rPr lang="el-GR" sz="1900">
                <a:latin typeface="Arial" charset="0"/>
              </a:rPr>
              <a:t>Σύνδεση μαθητών στο διαδίκτυο</a:t>
            </a:r>
          </a:p>
        </p:txBody>
      </p:sp>
      <p:graphicFrame>
        <p:nvGraphicFramePr>
          <p:cNvPr id="8" name="Θέση περιεχομένου 3"/>
          <p:cNvGraphicFramePr>
            <a:graphicFrameLocks noGrp="1"/>
          </p:cNvGraphicFramePr>
          <p:nvPr>
            <p:ph sz="quarter" idx="4294967295"/>
          </p:nvPr>
        </p:nvGraphicFramePr>
        <p:xfrm>
          <a:off x="5930081" y="1922611"/>
          <a:ext cx="4041775" cy="39512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Graphic spid="6" grpId="0">
        <p:bldAsOne/>
      </p:bldGraphic>
      <p:bldP spid="7" grpId="0"/>
      <p:bldGraphic spid="8"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1"/>
          <p:cNvSpPr txBox="1">
            <a:spLocks/>
          </p:cNvSpPr>
          <p:nvPr/>
        </p:nvSpPr>
        <p:spPr>
          <a:xfrm>
            <a:off x="5259388" y="4264025"/>
            <a:ext cx="6323012" cy="1146175"/>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anchor="ct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Aft>
                <a:spcPts val="0"/>
              </a:spcAft>
              <a:defRPr/>
            </a:pPr>
            <a:r>
              <a:rPr lang="el-GR" sz="2000" dirty="0" smtClean="0">
                <a:solidFill>
                  <a:sysClr val="windowText" lastClr="000000"/>
                </a:solidFill>
                <a:latin typeface="Arial" pitchFamily="34" charset="0"/>
                <a:cs typeface="Arial" pitchFamily="34" charset="0"/>
              </a:rPr>
              <a:t>Μικρό ποσοστό μαθητών προβαίνει σε επικίνδυνες ενέργειες κατά τη χρήση διαδικτύου</a:t>
            </a:r>
            <a:endParaRPr lang="el-GR" sz="2000" dirty="0">
              <a:solidFill>
                <a:sysClr val="windowText" lastClr="000000"/>
              </a:solidFill>
              <a:latin typeface="Arial" pitchFamily="34" charset="0"/>
              <a:cs typeface="Arial" pitchFamily="34" charset="0"/>
            </a:endParaRPr>
          </a:p>
        </p:txBody>
      </p:sp>
      <p:sp>
        <p:nvSpPr>
          <p:cNvPr id="10" name="Θέση κειμένου 7"/>
          <p:cNvSpPr txBox="1">
            <a:spLocks/>
          </p:cNvSpPr>
          <p:nvPr/>
        </p:nvSpPr>
        <p:spPr bwMode="auto">
          <a:xfrm>
            <a:off x="914400" y="838200"/>
            <a:ext cx="4040188" cy="639763"/>
          </a:xfrm>
          <a:prstGeom prst="rect">
            <a:avLst/>
          </a:prstGeom>
          <a:noFill/>
          <a:ln w="9525">
            <a:noFill/>
            <a:miter lim="800000"/>
            <a:headEnd/>
            <a:tailEnd/>
          </a:ln>
        </p:spPr>
        <p:txBody>
          <a:bodyPr anchor="b"/>
          <a:lstStyle/>
          <a:p>
            <a:pPr marL="342900" indent="-342900">
              <a:spcBef>
                <a:spcPct val="20000"/>
              </a:spcBef>
              <a:buFont typeface="Wingdings" pitchFamily="2" charset="2"/>
              <a:buChar char="§"/>
            </a:pPr>
            <a:r>
              <a:rPr lang="el-GR" sz="2000" b="1">
                <a:latin typeface="Arial" charset="0"/>
              </a:rPr>
              <a:t>Ποσοστά χρήσης υπηρεσιών</a:t>
            </a:r>
          </a:p>
        </p:txBody>
      </p:sp>
      <p:graphicFrame>
        <p:nvGraphicFramePr>
          <p:cNvPr id="11" name="Θέση περιεχομένου 9"/>
          <p:cNvGraphicFramePr>
            <a:graphicFrameLocks/>
          </p:cNvGraphicFramePr>
          <p:nvPr/>
        </p:nvGraphicFramePr>
        <p:xfrm>
          <a:off x="0" y="1458912"/>
          <a:ext cx="5568360" cy="395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Θέση κειμένου 8"/>
          <p:cNvSpPr txBox="1">
            <a:spLocks/>
          </p:cNvSpPr>
          <p:nvPr/>
        </p:nvSpPr>
        <p:spPr bwMode="auto">
          <a:xfrm>
            <a:off x="6716713" y="1828800"/>
            <a:ext cx="4041775" cy="639763"/>
          </a:xfrm>
          <a:prstGeom prst="rect">
            <a:avLst/>
          </a:prstGeom>
          <a:noFill/>
          <a:ln w="9525">
            <a:noFill/>
            <a:miter lim="800000"/>
            <a:headEnd/>
            <a:tailEnd/>
          </a:ln>
        </p:spPr>
        <p:txBody>
          <a:bodyPr anchor="b"/>
          <a:lstStyle/>
          <a:p>
            <a:pPr marL="342900" indent="-342900">
              <a:spcBef>
                <a:spcPct val="20000"/>
              </a:spcBef>
              <a:buFont typeface="Wingdings" pitchFamily="2" charset="2"/>
              <a:buChar char="§"/>
            </a:pPr>
            <a:r>
              <a:rPr lang="el-GR" sz="2000" b="1">
                <a:latin typeface="Arial" charset="0"/>
              </a:rPr>
              <a:t>Συχνότητα χρήσης διαδικτύου</a:t>
            </a:r>
          </a:p>
        </p:txBody>
      </p:sp>
      <p:sp>
        <p:nvSpPr>
          <p:cNvPr id="13" name="Θέση περιεχομένου 5"/>
          <p:cNvSpPr txBox="1">
            <a:spLocks/>
          </p:cNvSpPr>
          <p:nvPr/>
        </p:nvSpPr>
        <p:spPr>
          <a:xfrm>
            <a:off x="6629400" y="2743200"/>
            <a:ext cx="4041775" cy="1177925"/>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fontAlgn="auto">
              <a:spcAft>
                <a:spcPts val="0"/>
              </a:spcAft>
              <a:defRPr/>
            </a:pPr>
            <a:r>
              <a:rPr lang="el-GR" sz="1600" b="1" dirty="0" smtClean="0">
                <a:latin typeface="Arial" pitchFamily="34" charset="0"/>
                <a:cs typeface="Arial" pitchFamily="34" charset="0"/>
              </a:rPr>
              <a:t>43% πάνω από μια φορά την εβδομάδα</a:t>
            </a:r>
          </a:p>
          <a:p>
            <a:pPr fontAlgn="auto">
              <a:spcAft>
                <a:spcPts val="0"/>
              </a:spcAft>
              <a:defRPr/>
            </a:pPr>
            <a:r>
              <a:rPr lang="el-GR" sz="1600" b="1" dirty="0" smtClean="0">
                <a:latin typeface="Arial" pitchFamily="34" charset="0"/>
                <a:cs typeface="Arial" pitchFamily="34" charset="0"/>
              </a:rPr>
              <a:t>33% κάθε μέρα</a:t>
            </a:r>
          </a:p>
          <a:p>
            <a:pPr marL="0" indent="0" fontAlgn="auto">
              <a:spcAft>
                <a:spcPts val="0"/>
              </a:spcAft>
              <a:buFont typeface="Arial" pitchFamily="34" charset="0"/>
              <a:buNone/>
              <a:defRPr/>
            </a:pPr>
            <a:endParaRPr lang="el-GR" sz="1600" dirty="0">
              <a:latin typeface="Arial" pitchFamily="34" charset="0"/>
              <a:cs typeface="Arial" pitchFamily="34" charset="0"/>
            </a:endParaRPr>
          </a:p>
        </p:txBody>
      </p:sp>
      <p:sp>
        <p:nvSpPr>
          <p:cNvPr id="7" name="Τίτλος 1"/>
          <p:cNvSpPr>
            <a:spLocks noGrp="1"/>
          </p:cNvSpPr>
          <p:nvPr>
            <p:ph type="title"/>
          </p:nvPr>
        </p:nvSpPr>
        <p:spPr>
          <a:xfrm>
            <a:off x="1752600" y="152400"/>
            <a:ext cx="8229600" cy="852488"/>
          </a:xfrm>
        </p:spPr>
        <p:txBody>
          <a:bodyPr>
            <a:normAutofit fontScale="90000"/>
          </a:bodyPr>
          <a:lstStyle/>
          <a:p>
            <a:pPr algn="ctr">
              <a:defRPr/>
            </a:pPr>
            <a:r>
              <a:rPr lang="el-GR" sz="6000" cap="none" dirty="0" smtClean="0"/>
              <a:t>Στην Ελλάδα</a:t>
            </a:r>
            <a:r>
              <a:rPr lang="el-GR" sz="2000" cap="none" dirty="0" smtClean="0"/>
              <a:t> </a:t>
            </a:r>
            <a:r>
              <a:rPr lang="el-GR" sz="6000" cap="none" dirty="0" smtClean="0"/>
              <a:t>(</a:t>
            </a:r>
            <a:r>
              <a:rPr lang="el-GR" sz="6000" cap="none" dirty="0"/>
              <a:t>2</a:t>
            </a:r>
            <a:r>
              <a:rPr lang="el-GR" sz="6000" cap="none" dirty="0" smtClean="0"/>
              <a:t>/2)</a:t>
            </a:r>
            <a:endParaRPr lang="el-GR" sz="6000" cap="none" dirty="0">
              <a:latin typeface="Arial" pitchFamily="34" charset="0"/>
              <a:cs typeface="Arial"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graphicEl>
                                              <a:dgm id="{2E0F6426-5046-47CB-A8CC-12C79CA0DD5D}"/>
                                            </p:graphicEl>
                                          </p:spTgt>
                                        </p:tgtEl>
                                        <p:attrNameLst>
                                          <p:attrName>style.visibility</p:attrName>
                                        </p:attrNameLst>
                                      </p:cBhvr>
                                      <p:to>
                                        <p:strVal val="visible"/>
                                      </p:to>
                                    </p:set>
                                    <p:animEffect transition="in" filter="fade">
                                      <p:cBhvr>
                                        <p:cTn id="12" dur="500"/>
                                        <p:tgtEl>
                                          <p:spTgt spid="11">
                                            <p:graphicEl>
                                              <a:dgm id="{2E0F6426-5046-47CB-A8CC-12C79CA0DD5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graphicEl>
                                              <a:dgm id="{89B4D237-AAB0-4CBD-8D84-D95CAA46B176}"/>
                                            </p:graphicEl>
                                          </p:spTgt>
                                        </p:tgtEl>
                                        <p:attrNameLst>
                                          <p:attrName>style.visibility</p:attrName>
                                        </p:attrNameLst>
                                      </p:cBhvr>
                                      <p:to>
                                        <p:strVal val="visible"/>
                                      </p:to>
                                    </p:set>
                                    <p:animEffect transition="in" filter="fade">
                                      <p:cBhvr>
                                        <p:cTn id="17" dur="500"/>
                                        <p:tgtEl>
                                          <p:spTgt spid="11">
                                            <p:graphicEl>
                                              <a:dgm id="{89B4D237-AAB0-4CBD-8D84-D95CAA46B176}"/>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graphicEl>
                                              <a:dgm id="{4BE3F35C-1B57-423F-9C7E-9713C70F4BD3}"/>
                                            </p:graphicEl>
                                          </p:spTgt>
                                        </p:tgtEl>
                                        <p:attrNameLst>
                                          <p:attrName>style.visibility</p:attrName>
                                        </p:attrNameLst>
                                      </p:cBhvr>
                                      <p:to>
                                        <p:strVal val="visible"/>
                                      </p:to>
                                    </p:set>
                                    <p:animEffect transition="in" filter="fade">
                                      <p:cBhvr>
                                        <p:cTn id="22" dur="500"/>
                                        <p:tgtEl>
                                          <p:spTgt spid="11">
                                            <p:graphicEl>
                                              <a:dgm id="{4BE3F35C-1B57-423F-9C7E-9713C70F4BD3}"/>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fade">
                                      <p:cBhvr>
                                        <p:cTn id="32" dur="500"/>
                                        <p:tgtEl>
                                          <p:spTgt spid="13">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xEl>
                                              <p:pRg st="1" end="1"/>
                                            </p:txEl>
                                          </p:spTgt>
                                        </p:tgtEl>
                                        <p:attrNameLst>
                                          <p:attrName>style.visibility</p:attrName>
                                        </p:attrNameLst>
                                      </p:cBhvr>
                                      <p:to>
                                        <p:strVal val="visible"/>
                                      </p:to>
                                    </p:set>
                                    <p:animEffect transition="in" filter="fade">
                                      <p:cBhvr>
                                        <p:cTn id="37" dur="500"/>
                                        <p:tgtEl>
                                          <p:spTgt spid="13">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5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Graphic spid="11" grpId="0">
        <p:bldSub>
          <a:bldDgm bld="one"/>
        </p:bldSub>
      </p:bldGraphic>
      <p:bldP spid="12" grpId="0"/>
      <p:bldP spid="13" grpId="0" build="p"/>
      <p:bldP spid="7"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a:xfrm>
            <a:off x="685800" y="228600"/>
            <a:ext cx="10396538" cy="1152525"/>
          </a:xfrm>
        </p:spPr>
        <p:txBody>
          <a:bodyPr wrap="square" numCol="1" anchorCtr="0" compatLnSpc="1">
            <a:prstTxWarp prst="textNoShape">
              <a:avLst/>
            </a:prstTxWarp>
          </a:bodyPr>
          <a:lstStyle/>
          <a:p>
            <a:pPr algn="ctr"/>
            <a:r>
              <a:rPr lang="el-GR" cap="none" smtClean="0"/>
              <a:t>Τρόποι παρέμβασης</a:t>
            </a:r>
            <a:endParaRPr lang="en-US" cap="none" smtClean="0"/>
          </a:p>
        </p:txBody>
      </p:sp>
      <p:graphicFrame>
        <p:nvGraphicFramePr>
          <p:cNvPr id="5" name="Θέση περιεχομένου 3"/>
          <p:cNvGraphicFramePr>
            <a:graphicFrameLocks/>
          </p:cNvGraphicFramePr>
          <p:nvPr/>
        </p:nvGraphicFramePr>
        <p:xfrm>
          <a:off x="1524000" y="9144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graphicEl>
                                              <a:dgm id="{5AC34D20-1863-46B2-857C-6C6918BA2107}"/>
                                            </p:graphicEl>
                                          </p:spTgt>
                                        </p:tgtEl>
                                        <p:attrNameLst>
                                          <p:attrName>style.visibility</p:attrName>
                                        </p:attrNameLst>
                                      </p:cBhvr>
                                      <p:to>
                                        <p:strVal val="visible"/>
                                      </p:to>
                                    </p:set>
                                    <p:anim calcmode="lin" valueType="num">
                                      <p:cBhvr>
                                        <p:cTn id="12" dur="1000" fill="hold"/>
                                        <p:tgtEl>
                                          <p:spTgt spid="5">
                                            <p:graphicEl>
                                              <a:dgm id="{5AC34D20-1863-46B2-857C-6C6918BA2107}"/>
                                            </p:graphicEl>
                                          </p:spTgt>
                                        </p:tgtEl>
                                        <p:attrNameLst>
                                          <p:attrName>ppt_w</p:attrName>
                                        </p:attrNameLst>
                                      </p:cBhvr>
                                      <p:tavLst>
                                        <p:tav tm="0">
                                          <p:val>
                                            <p:fltVal val="0"/>
                                          </p:val>
                                        </p:tav>
                                        <p:tav tm="100000">
                                          <p:val>
                                            <p:strVal val="#ppt_w"/>
                                          </p:val>
                                        </p:tav>
                                      </p:tavLst>
                                    </p:anim>
                                    <p:anim calcmode="lin" valueType="num">
                                      <p:cBhvr>
                                        <p:cTn id="13" dur="1000" fill="hold"/>
                                        <p:tgtEl>
                                          <p:spTgt spid="5">
                                            <p:graphicEl>
                                              <a:dgm id="{5AC34D20-1863-46B2-857C-6C6918BA2107}"/>
                                            </p:graphicEl>
                                          </p:spTgt>
                                        </p:tgtEl>
                                        <p:attrNameLst>
                                          <p:attrName>ppt_h</p:attrName>
                                        </p:attrNameLst>
                                      </p:cBhvr>
                                      <p:tavLst>
                                        <p:tav tm="0">
                                          <p:val>
                                            <p:fltVal val="0"/>
                                          </p:val>
                                        </p:tav>
                                        <p:tav tm="100000">
                                          <p:val>
                                            <p:strVal val="#ppt_h"/>
                                          </p:val>
                                        </p:tav>
                                      </p:tavLst>
                                    </p:anim>
                                    <p:anim calcmode="lin" valueType="num">
                                      <p:cBhvr>
                                        <p:cTn id="14" dur="1000" fill="hold"/>
                                        <p:tgtEl>
                                          <p:spTgt spid="5">
                                            <p:graphicEl>
                                              <a:dgm id="{5AC34D20-1863-46B2-857C-6C6918BA2107}"/>
                                            </p:graphicEl>
                                          </p:spTgt>
                                        </p:tgtEl>
                                        <p:attrNameLst>
                                          <p:attrName>style.rotation</p:attrName>
                                        </p:attrNameLst>
                                      </p:cBhvr>
                                      <p:tavLst>
                                        <p:tav tm="0">
                                          <p:val>
                                            <p:fltVal val="90"/>
                                          </p:val>
                                        </p:tav>
                                        <p:tav tm="100000">
                                          <p:val>
                                            <p:fltVal val="0"/>
                                          </p:val>
                                        </p:tav>
                                      </p:tavLst>
                                    </p:anim>
                                    <p:animEffect transition="in" filter="fade">
                                      <p:cBhvr>
                                        <p:cTn id="15" dur="1000"/>
                                        <p:tgtEl>
                                          <p:spTgt spid="5">
                                            <p:graphicEl>
                                              <a:dgm id="{5AC34D20-1863-46B2-857C-6C6918BA2107}"/>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5">
                                            <p:graphicEl>
                                              <a:dgm id="{16B12ABC-1D9D-41DC-A614-0B4E724A9C1F}"/>
                                            </p:graphicEl>
                                          </p:spTgt>
                                        </p:tgtEl>
                                        <p:attrNameLst>
                                          <p:attrName>style.visibility</p:attrName>
                                        </p:attrNameLst>
                                      </p:cBhvr>
                                      <p:to>
                                        <p:strVal val="visible"/>
                                      </p:to>
                                    </p:set>
                                    <p:anim calcmode="lin" valueType="num">
                                      <p:cBhvr>
                                        <p:cTn id="20" dur="1000" fill="hold"/>
                                        <p:tgtEl>
                                          <p:spTgt spid="5">
                                            <p:graphicEl>
                                              <a:dgm id="{16B12ABC-1D9D-41DC-A614-0B4E724A9C1F}"/>
                                            </p:graphicEl>
                                          </p:spTgt>
                                        </p:tgtEl>
                                        <p:attrNameLst>
                                          <p:attrName>ppt_w</p:attrName>
                                        </p:attrNameLst>
                                      </p:cBhvr>
                                      <p:tavLst>
                                        <p:tav tm="0">
                                          <p:val>
                                            <p:fltVal val="0"/>
                                          </p:val>
                                        </p:tav>
                                        <p:tav tm="100000">
                                          <p:val>
                                            <p:strVal val="#ppt_w"/>
                                          </p:val>
                                        </p:tav>
                                      </p:tavLst>
                                    </p:anim>
                                    <p:anim calcmode="lin" valueType="num">
                                      <p:cBhvr>
                                        <p:cTn id="21" dur="1000" fill="hold"/>
                                        <p:tgtEl>
                                          <p:spTgt spid="5">
                                            <p:graphicEl>
                                              <a:dgm id="{16B12ABC-1D9D-41DC-A614-0B4E724A9C1F}"/>
                                            </p:graphicEl>
                                          </p:spTgt>
                                        </p:tgtEl>
                                        <p:attrNameLst>
                                          <p:attrName>ppt_h</p:attrName>
                                        </p:attrNameLst>
                                      </p:cBhvr>
                                      <p:tavLst>
                                        <p:tav tm="0">
                                          <p:val>
                                            <p:fltVal val="0"/>
                                          </p:val>
                                        </p:tav>
                                        <p:tav tm="100000">
                                          <p:val>
                                            <p:strVal val="#ppt_h"/>
                                          </p:val>
                                        </p:tav>
                                      </p:tavLst>
                                    </p:anim>
                                    <p:anim calcmode="lin" valueType="num">
                                      <p:cBhvr>
                                        <p:cTn id="22" dur="1000" fill="hold"/>
                                        <p:tgtEl>
                                          <p:spTgt spid="5">
                                            <p:graphicEl>
                                              <a:dgm id="{16B12ABC-1D9D-41DC-A614-0B4E724A9C1F}"/>
                                            </p:graphicEl>
                                          </p:spTgt>
                                        </p:tgtEl>
                                        <p:attrNameLst>
                                          <p:attrName>style.rotation</p:attrName>
                                        </p:attrNameLst>
                                      </p:cBhvr>
                                      <p:tavLst>
                                        <p:tav tm="0">
                                          <p:val>
                                            <p:fltVal val="90"/>
                                          </p:val>
                                        </p:tav>
                                        <p:tav tm="100000">
                                          <p:val>
                                            <p:fltVal val="0"/>
                                          </p:val>
                                        </p:tav>
                                      </p:tavLst>
                                    </p:anim>
                                    <p:animEffect transition="in" filter="fade">
                                      <p:cBhvr>
                                        <p:cTn id="23" dur="1000"/>
                                        <p:tgtEl>
                                          <p:spTgt spid="5">
                                            <p:graphicEl>
                                              <a:dgm id="{16B12ABC-1D9D-41DC-A614-0B4E724A9C1F}"/>
                                            </p:graphicEl>
                                          </p:spTgt>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5">
                                            <p:graphicEl>
                                              <a:dgm id="{5494B9F4-CF34-41B6-9E7B-E1064E3D5C84}"/>
                                            </p:graphicEl>
                                          </p:spTgt>
                                        </p:tgtEl>
                                        <p:attrNameLst>
                                          <p:attrName>style.visibility</p:attrName>
                                        </p:attrNameLst>
                                      </p:cBhvr>
                                      <p:to>
                                        <p:strVal val="visible"/>
                                      </p:to>
                                    </p:set>
                                    <p:anim calcmode="lin" valueType="num">
                                      <p:cBhvr>
                                        <p:cTn id="26" dur="1000" fill="hold"/>
                                        <p:tgtEl>
                                          <p:spTgt spid="5">
                                            <p:graphicEl>
                                              <a:dgm id="{5494B9F4-CF34-41B6-9E7B-E1064E3D5C84}"/>
                                            </p:graphicEl>
                                          </p:spTgt>
                                        </p:tgtEl>
                                        <p:attrNameLst>
                                          <p:attrName>ppt_w</p:attrName>
                                        </p:attrNameLst>
                                      </p:cBhvr>
                                      <p:tavLst>
                                        <p:tav tm="0">
                                          <p:val>
                                            <p:fltVal val="0"/>
                                          </p:val>
                                        </p:tav>
                                        <p:tav tm="100000">
                                          <p:val>
                                            <p:strVal val="#ppt_w"/>
                                          </p:val>
                                        </p:tav>
                                      </p:tavLst>
                                    </p:anim>
                                    <p:anim calcmode="lin" valueType="num">
                                      <p:cBhvr>
                                        <p:cTn id="27" dur="1000" fill="hold"/>
                                        <p:tgtEl>
                                          <p:spTgt spid="5">
                                            <p:graphicEl>
                                              <a:dgm id="{5494B9F4-CF34-41B6-9E7B-E1064E3D5C84}"/>
                                            </p:graphicEl>
                                          </p:spTgt>
                                        </p:tgtEl>
                                        <p:attrNameLst>
                                          <p:attrName>ppt_h</p:attrName>
                                        </p:attrNameLst>
                                      </p:cBhvr>
                                      <p:tavLst>
                                        <p:tav tm="0">
                                          <p:val>
                                            <p:fltVal val="0"/>
                                          </p:val>
                                        </p:tav>
                                        <p:tav tm="100000">
                                          <p:val>
                                            <p:strVal val="#ppt_h"/>
                                          </p:val>
                                        </p:tav>
                                      </p:tavLst>
                                    </p:anim>
                                    <p:anim calcmode="lin" valueType="num">
                                      <p:cBhvr>
                                        <p:cTn id="28" dur="1000" fill="hold"/>
                                        <p:tgtEl>
                                          <p:spTgt spid="5">
                                            <p:graphicEl>
                                              <a:dgm id="{5494B9F4-CF34-41B6-9E7B-E1064E3D5C84}"/>
                                            </p:graphicEl>
                                          </p:spTgt>
                                        </p:tgtEl>
                                        <p:attrNameLst>
                                          <p:attrName>style.rotation</p:attrName>
                                        </p:attrNameLst>
                                      </p:cBhvr>
                                      <p:tavLst>
                                        <p:tav tm="0">
                                          <p:val>
                                            <p:fltVal val="90"/>
                                          </p:val>
                                        </p:tav>
                                        <p:tav tm="100000">
                                          <p:val>
                                            <p:fltVal val="0"/>
                                          </p:val>
                                        </p:tav>
                                      </p:tavLst>
                                    </p:anim>
                                    <p:animEffect transition="in" filter="fade">
                                      <p:cBhvr>
                                        <p:cTn id="29" dur="1000"/>
                                        <p:tgtEl>
                                          <p:spTgt spid="5">
                                            <p:graphicEl>
                                              <a:dgm id="{5494B9F4-CF34-41B6-9E7B-E1064E3D5C84}"/>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5">
                                            <p:graphicEl>
                                              <a:dgm id="{4FB8D9DF-347B-41CB-A5A7-037593126DE2}"/>
                                            </p:graphicEl>
                                          </p:spTgt>
                                        </p:tgtEl>
                                        <p:attrNameLst>
                                          <p:attrName>style.visibility</p:attrName>
                                        </p:attrNameLst>
                                      </p:cBhvr>
                                      <p:to>
                                        <p:strVal val="visible"/>
                                      </p:to>
                                    </p:set>
                                    <p:anim calcmode="lin" valueType="num">
                                      <p:cBhvr>
                                        <p:cTn id="34" dur="1000" fill="hold"/>
                                        <p:tgtEl>
                                          <p:spTgt spid="5">
                                            <p:graphicEl>
                                              <a:dgm id="{4FB8D9DF-347B-41CB-A5A7-037593126DE2}"/>
                                            </p:graphicEl>
                                          </p:spTgt>
                                        </p:tgtEl>
                                        <p:attrNameLst>
                                          <p:attrName>ppt_w</p:attrName>
                                        </p:attrNameLst>
                                      </p:cBhvr>
                                      <p:tavLst>
                                        <p:tav tm="0">
                                          <p:val>
                                            <p:fltVal val="0"/>
                                          </p:val>
                                        </p:tav>
                                        <p:tav tm="100000">
                                          <p:val>
                                            <p:strVal val="#ppt_w"/>
                                          </p:val>
                                        </p:tav>
                                      </p:tavLst>
                                    </p:anim>
                                    <p:anim calcmode="lin" valueType="num">
                                      <p:cBhvr>
                                        <p:cTn id="35" dur="1000" fill="hold"/>
                                        <p:tgtEl>
                                          <p:spTgt spid="5">
                                            <p:graphicEl>
                                              <a:dgm id="{4FB8D9DF-347B-41CB-A5A7-037593126DE2}"/>
                                            </p:graphicEl>
                                          </p:spTgt>
                                        </p:tgtEl>
                                        <p:attrNameLst>
                                          <p:attrName>ppt_h</p:attrName>
                                        </p:attrNameLst>
                                      </p:cBhvr>
                                      <p:tavLst>
                                        <p:tav tm="0">
                                          <p:val>
                                            <p:fltVal val="0"/>
                                          </p:val>
                                        </p:tav>
                                        <p:tav tm="100000">
                                          <p:val>
                                            <p:strVal val="#ppt_h"/>
                                          </p:val>
                                        </p:tav>
                                      </p:tavLst>
                                    </p:anim>
                                    <p:anim calcmode="lin" valueType="num">
                                      <p:cBhvr>
                                        <p:cTn id="36" dur="1000" fill="hold"/>
                                        <p:tgtEl>
                                          <p:spTgt spid="5">
                                            <p:graphicEl>
                                              <a:dgm id="{4FB8D9DF-347B-41CB-A5A7-037593126DE2}"/>
                                            </p:graphicEl>
                                          </p:spTgt>
                                        </p:tgtEl>
                                        <p:attrNameLst>
                                          <p:attrName>style.rotation</p:attrName>
                                        </p:attrNameLst>
                                      </p:cBhvr>
                                      <p:tavLst>
                                        <p:tav tm="0">
                                          <p:val>
                                            <p:fltVal val="90"/>
                                          </p:val>
                                        </p:tav>
                                        <p:tav tm="100000">
                                          <p:val>
                                            <p:fltVal val="0"/>
                                          </p:val>
                                        </p:tav>
                                      </p:tavLst>
                                    </p:anim>
                                    <p:animEffect transition="in" filter="fade">
                                      <p:cBhvr>
                                        <p:cTn id="37" dur="1000"/>
                                        <p:tgtEl>
                                          <p:spTgt spid="5">
                                            <p:graphicEl>
                                              <a:dgm id="{4FB8D9DF-347B-41CB-A5A7-037593126DE2}"/>
                                            </p:graphicEl>
                                          </p:spTgt>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5">
                                            <p:graphicEl>
                                              <a:dgm id="{DC4A2CDE-BE92-4A7E-82A7-2A80CCB4AA6C}"/>
                                            </p:graphicEl>
                                          </p:spTgt>
                                        </p:tgtEl>
                                        <p:attrNameLst>
                                          <p:attrName>style.visibility</p:attrName>
                                        </p:attrNameLst>
                                      </p:cBhvr>
                                      <p:to>
                                        <p:strVal val="visible"/>
                                      </p:to>
                                    </p:set>
                                    <p:anim calcmode="lin" valueType="num">
                                      <p:cBhvr>
                                        <p:cTn id="40" dur="1000" fill="hold"/>
                                        <p:tgtEl>
                                          <p:spTgt spid="5">
                                            <p:graphicEl>
                                              <a:dgm id="{DC4A2CDE-BE92-4A7E-82A7-2A80CCB4AA6C}"/>
                                            </p:graphicEl>
                                          </p:spTgt>
                                        </p:tgtEl>
                                        <p:attrNameLst>
                                          <p:attrName>ppt_w</p:attrName>
                                        </p:attrNameLst>
                                      </p:cBhvr>
                                      <p:tavLst>
                                        <p:tav tm="0">
                                          <p:val>
                                            <p:fltVal val="0"/>
                                          </p:val>
                                        </p:tav>
                                        <p:tav tm="100000">
                                          <p:val>
                                            <p:strVal val="#ppt_w"/>
                                          </p:val>
                                        </p:tav>
                                      </p:tavLst>
                                    </p:anim>
                                    <p:anim calcmode="lin" valueType="num">
                                      <p:cBhvr>
                                        <p:cTn id="41" dur="1000" fill="hold"/>
                                        <p:tgtEl>
                                          <p:spTgt spid="5">
                                            <p:graphicEl>
                                              <a:dgm id="{DC4A2CDE-BE92-4A7E-82A7-2A80CCB4AA6C}"/>
                                            </p:graphicEl>
                                          </p:spTgt>
                                        </p:tgtEl>
                                        <p:attrNameLst>
                                          <p:attrName>ppt_h</p:attrName>
                                        </p:attrNameLst>
                                      </p:cBhvr>
                                      <p:tavLst>
                                        <p:tav tm="0">
                                          <p:val>
                                            <p:fltVal val="0"/>
                                          </p:val>
                                        </p:tav>
                                        <p:tav tm="100000">
                                          <p:val>
                                            <p:strVal val="#ppt_h"/>
                                          </p:val>
                                        </p:tav>
                                      </p:tavLst>
                                    </p:anim>
                                    <p:anim calcmode="lin" valueType="num">
                                      <p:cBhvr>
                                        <p:cTn id="42" dur="1000" fill="hold"/>
                                        <p:tgtEl>
                                          <p:spTgt spid="5">
                                            <p:graphicEl>
                                              <a:dgm id="{DC4A2CDE-BE92-4A7E-82A7-2A80CCB4AA6C}"/>
                                            </p:graphicEl>
                                          </p:spTgt>
                                        </p:tgtEl>
                                        <p:attrNameLst>
                                          <p:attrName>style.rotation</p:attrName>
                                        </p:attrNameLst>
                                      </p:cBhvr>
                                      <p:tavLst>
                                        <p:tav tm="0">
                                          <p:val>
                                            <p:fltVal val="90"/>
                                          </p:val>
                                        </p:tav>
                                        <p:tav tm="100000">
                                          <p:val>
                                            <p:fltVal val="0"/>
                                          </p:val>
                                        </p:tav>
                                      </p:tavLst>
                                    </p:anim>
                                    <p:animEffect transition="in" filter="fade">
                                      <p:cBhvr>
                                        <p:cTn id="43" dur="1000"/>
                                        <p:tgtEl>
                                          <p:spTgt spid="5">
                                            <p:graphicEl>
                                              <a:dgm id="{DC4A2CDE-BE92-4A7E-82A7-2A80CCB4AA6C}"/>
                                            </p:graphicEl>
                                          </p:spTgt>
                                        </p:tgtEl>
                                      </p:cBhvr>
                                    </p:animEffect>
                                  </p:childTnLst>
                                </p:cTn>
                              </p:par>
                              <p:par>
                                <p:cTn id="44" presetID="31" presetClass="entr" presetSubtype="0" fill="hold" grpId="0" nodeType="withEffect">
                                  <p:stCondLst>
                                    <p:cond delay="0"/>
                                  </p:stCondLst>
                                  <p:childTnLst>
                                    <p:set>
                                      <p:cBhvr>
                                        <p:cTn id="45" dur="1" fill="hold">
                                          <p:stCondLst>
                                            <p:cond delay="0"/>
                                          </p:stCondLst>
                                        </p:cTn>
                                        <p:tgtEl>
                                          <p:spTgt spid="5">
                                            <p:graphicEl>
                                              <a:dgm id="{08AA9A3D-23C5-4709-A1EE-52DB5E0945C3}"/>
                                            </p:graphicEl>
                                          </p:spTgt>
                                        </p:tgtEl>
                                        <p:attrNameLst>
                                          <p:attrName>style.visibility</p:attrName>
                                        </p:attrNameLst>
                                      </p:cBhvr>
                                      <p:to>
                                        <p:strVal val="visible"/>
                                      </p:to>
                                    </p:set>
                                    <p:anim calcmode="lin" valueType="num">
                                      <p:cBhvr>
                                        <p:cTn id="46" dur="1000" fill="hold"/>
                                        <p:tgtEl>
                                          <p:spTgt spid="5">
                                            <p:graphicEl>
                                              <a:dgm id="{08AA9A3D-23C5-4709-A1EE-52DB5E0945C3}"/>
                                            </p:graphicEl>
                                          </p:spTgt>
                                        </p:tgtEl>
                                        <p:attrNameLst>
                                          <p:attrName>ppt_w</p:attrName>
                                        </p:attrNameLst>
                                      </p:cBhvr>
                                      <p:tavLst>
                                        <p:tav tm="0">
                                          <p:val>
                                            <p:fltVal val="0"/>
                                          </p:val>
                                        </p:tav>
                                        <p:tav tm="100000">
                                          <p:val>
                                            <p:strVal val="#ppt_w"/>
                                          </p:val>
                                        </p:tav>
                                      </p:tavLst>
                                    </p:anim>
                                    <p:anim calcmode="lin" valueType="num">
                                      <p:cBhvr>
                                        <p:cTn id="47" dur="1000" fill="hold"/>
                                        <p:tgtEl>
                                          <p:spTgt spid="5">
                                            <p:graphicEl>
                                              <a:dgm id="{08AA9A3D-23C5-4709-A1EE-52DB5E0945C3}"/>
                                            </p:graphicEl>
                                          </p:spTgt>
                                        </p:tgtEl>
                                        <p:attrNameLst>
                                          <p:attrName>ppt_h</p:attrName>
                                        </p:attrNameLst>
                                      </p:cBhvr>
                                      <p:tavLst>
                                        <p:tav tm="0">
                                          <p:val>
                                            <p:fltVal val="0"/>
                                          </p:val>
                                        </p:tav>
                                        <p:tav tm="100000">
                                          <p:val>
                                            <p:strVal val="#ppt_h"/>
                                          </p:val>
                                        </p:tav>
                                      </p:tavLst>
                                    </p:anim>
                                    <p:anim calcmode="lin" valueType="num">
                                      <p:cBhvr>
                                        <p:cTn id="48" dur="1000" fill="hold"/>
                                        <p:tgtEl>
                                          <p:spTgt spid="5">
                                            <p:graphicEl>
                                              <a:dgm id="{08AA9A3D-23C5-4709-A1EE-52DB5E0945C3}"/>
                                            </p:graphicEl>
                                          </p:spTgt>
                                        </p:tgtEl>
                                        <p:attrNameLst>
                                          <p:attrName>style.rotation</p:attrName>
                                        </p:attrNameLst>
                                      </p:cBhvr>
                                      <p:tavLst>
                                        <p:tav tm="0">
                                          <p:val>
                                            <p:fltVal val="90"/>
                                          </p:val>
                                        </p:tav>
                                        <p:tav tm="100000">
                                          <p:val>
                                            <p:fltVal val="0"/>
                                          </p:val>
                                        </p:tav>
                                      </p:tavLst>
                                    </p:anim>
                                    <p:animEffect transition="in" filter="fade">
                                      <p:cBhvr>
                                        <p:cTn id="49" dur="1000"/>
                                        <p:tgtEl>
                                          <p:spTgt spid="5">
                                            <p:graphicEl>
                                              <a:dgm id="{08AA9A3D-23C5-4709-A1EE-52DB5E0945C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5" grpId="0">
        <p:bldSub>
          <a:bldDgm bld="lvl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p:txBody>
          <a:bodyPr wrap="square" numCol="1" anchorCtr="0" compatLnSpc="1">
            <a:prstTxWarp prst="textNoShape">
              <a:avLst/>
            </a:prstTxWarp>
            <a:normAutofit fontScale="90000"/>
          </a:bodyPr>
          <a:lstStyle/>
          <a:p>
            <a:pPr eaLnBrk="1" hangingPunct="1">
              <a:defRPr/>
            </a:pPr>
            <a:r>
              <a:rPr lang="el-GR" sz="4900" cap="none" smtClean="0"/>
              <a:t>Γιατί χρειαζόμαστε ασφαλές διαδίκτυο;</a:t>
            </a:r>
            <a:r>
              <a:rPr lang="el-GR" sz="4900" cap="none" smtClean="0">
                <a:latin typeface="Arial" charset="0"/>
              </a:rPr>
              <a:t> </a:t>
            </a:r>
            <a:r>
              <a:rPr lang="el-GR" sz="4900" cap="none" smtClean="0"/>
              <a:t>(3/4)</a:t>
            </a:r>
            <a:endParaRPr lang="en-US" sz="4900" cap="none" smtClean="0"/>
          </a:p>
        </p:txBody>
      </p:sp>
      <p:sp>
        <p:nvSpPr>
          <p:cNvPr id="3" name="Content Placeholder 2"/>
          <p:cNvSpPr>
            <a:spLocks noGrp="1"/>
          </p:cNvSpPr>
          <p:nvPr>
            <p:ph sz="quarter" idx="13"/>
          </p:nvPr>
        </p:nvSpPr>
        <p:spPr bwMode="auto">
          <a:xfrm>
            <a:off x="685800" y="2063750"/>
            <a:ext cx="10394950" cy="3311525"/>
          </a:xfrm>
        </p:spPr>
        <p:txBody>
          <a:bodyPr wrap="square" numCol="1" anchorCtr="0" compatLnSpc="1">
            <a:prstTxWarp prst="textNoShape">
              <a:avLst/>
            </a:prstTxWarp>
          </a:bodyPr>
          <a:lstStyle/>
          <a:p>
            <a:pPr eaLnBrk="1" hangingPunct="1">
              <a:lnSpc>
                <a:spcPct val="100000"/>
              </a:lnSpc>
            </a:pPr>
            <a:r>
              <a:rPr lang="el-GR" sz="1600" b="1" cap="none" smtClean="0">
                <a:latin typeface="Arial" charset="0"/>
                <a:cs typeface="Arial" charset="0"/>
              </a:rPr>
              <a:t>Το διαδίκτυο μπορεί να έχει αρνητικό αντίκτυπο στις κοινωνικές σχέσεις γιατί σύμφωνα με έρευνες:</a:t>
            </a:r>
          </a:p>
          <a:p>
            <a:pPr lvl="1" eaLnBrk="1" hangingPunct="1">
              <a:lnSpc>
                <a:spcPct val="100000"/>
              </a:lnSpc>
            </a:pPr>
            <a:r>
              <a:rPr lang="el-GR" sz="1400" cap="none" smtClean="0">
                <a:solidFill>
                  <a:srgbClr val="8A0B0B"/>
                </a:solidFill>
                <a:latin typeface="Arial" charset="0"/>
                <a:cs typeface="Arial" charset="0"/>
              </a:rPr>
              <a:t>42%</a:t>
            </a:r>
            <a:r>
              <a:rPr lang="el-GR" sz="1400" cap="none" smtClean="0">
                <a:latin typeface="Arial" charset="0"/>
                <a:cs typeface="Arial" charset="0"/>
              </a:rPr>
              <a:t> των παιδιών έχουν πέσει θύματα εκφοβισμού στο διαδίκτυο </a:t>
            </a:r>
            <a:r>
              <a:rPr lang="en-US" sz="1400" cap="none" smtClean="0">
                <a:latin typeface="Arial" charset="0"/>
                <a:cs typeface="Arial" charset="0"/>
              </a:rPr>
              <a:t>(Cyber bullying)</a:t>
            </a:r>
          </a:p>
          <a:p>
            <a:pPr lvl="1" eaLnBrk="1" hangingPunct="1">
              <a:lnSpc>
                <a:spcPct val="100000"/>
              </a:lnSpc>
            </a:pPr>
            <a:r>
              <a:rPr lang="el-GR" sz="1400" cap="none" smtClean="0">
                <a:solidFill>
                  <a:srgbClr val="8A0B0B"/>
                </a:solidFill>
                <a:latin typeface="Arial" charset="0"/>
                <a:cs typeface="Arial" charset="0"/>
              </a:rPr>
              <a:t>47%</a:t>
            </a:r>
            <a:r>
              <a:rPr lang="el-GR" sz="1400" cap="none" smtClean="0">
                <a:latin typeface="Arial" charset="0"/>
                <a:cs typeface="Arial" charset="0"/>
              </a:rPr>
              <a:t> των χρηστών έχουν εκτεθεί σε προσβλητικό ή σεξουαλικό περιεχόμενο, όπως πορνογραφία, βία κ.λπ. από τα οποία μονό το </a:t>
            </a:r>
            <a:r>
              <a:rPr lang="el-GR" sz="1400" cap="none" smtClean="0">
                <a:solidFill>
                  <a:srgbClr val="8A0B0B"/>
                </a:solidFill>
                <a:latin typeface="Arial" charset="0"/>
                <a:cs typeface="Arial" charset="0"/>
              </a:rPr>
              <a:t>44%</a:t>
            </a:r>
            <a:r>
              <a:rPr lang="el-GR" sz="1400" cap="none" smtClean="0">
                <a:latin typeface="Arial" charset="0"/>
                <a:cs typeface="Arial" charset="0"/>
              </a:rPr>
              <a:t> το ανέφεραν στους γονείς τους </a:t>
            </a:r>
            <a:r>
              <a:rPr lang="en-US" sz="1400" cap="none" smtClean="0">
                <a:latin typeface="Arial" charset="0"/>
                <a:cs typeface="Arial" charset="0"/>
              </a:rPr>
              <a:t>(</a:t>
            </a:r>
            <a:r>
              <a:rPr lang="el-GR" sz="1400" cap="none" smtClean="0">
                <a:latin typeface="Arial" charset="0"/>
                <a:cs typeface="Arial" charset="0"/>
              </a:rPr>
              <a:t>π.χ. </a:t>
            </a:r>
            <a:r>
              <a:rPr lang="en-US" sz="1400" cap="none" smtClean="0">
                <a:latin typeface="Arial" charset="0"/>
                <a:cs typeface="Arial" charset="0"/>
              </a:rPr>
              <a:t>Mitchell et.al., 2003)</a:t>
            </a:r>
          </a:p>
          <a:p>
            <a:pPr lvl="1" eaLnBrk="1" hangingPunct="1">
              <a:lnSpc>
                <a:spcPct val="100000"/>
              </a:lnSpc>
            </a:pPr>
            <a:r>
              <a:rPr lang="el-GR" sz="1400" cap="none" smtClean="0">
                <a:latin typeface="Arial" charset="0"/>
                <a:cs typeface="Arial" charset="0"/>
              </a:rPr>
              <a:t>Πολλά παιδιά (περίπου </a:t>
            </a:r>
            <a:r>
              <a:rPr lang="el-GR" sz="1400" cap="none" smtClean="0">
                <a:solidFill>
                  <a:srgbClr val="8A0B0B"/>
                </a:solidFill>
                <a:latin typeface="Arial" charset="0"/>
                <a:cs typeface="Arial" charset="0"/>
              </a:rPr>
              <a:t>16,7%</a:t>
            </a:r>
            <a:r>
              <a:rPr lang="el-GR" sz="1400" cap="none" smtClean="0">
                <a:latin typeface="Arial" charset="0"/>
                <a:cs typeface="Arial" charset="0"/>
              </a:rPr>
              <a:t>) έχουν απειληθεί στο διαδίκτυο (π.χ. </a:t>
            </a:r>
            <a:r>
              <a:rPr lang="en-US" sz="1400" cap="none" smtClean="0">
                <a:latin typeface="Arial" charset="0"/>
                <a:cs typeface="Arial" charset="0"/>
              </a:rPr>
              <a:t>Valcke, Schellens, Van Keer &amp; Gerarts, 2007)</a:t>
            </a:r>
          </a:p>
          <a:p>
            <a:pPr eaLnBrk="1" hangingPunct="1">
              <a:lnSpc>
                <a:spcPct val="100000"/>
              </a:lnSpc>
            </a:pPr>
            <a:r>
              <a:rPr lang="el-GR" sz="1600" b="1" cap="none" smtClean="0">
                <a:latin typeface="Arial" charset="0"/>
                <a:cs typeface="Arial" charset="0"/>
              </a:rPr>
              <a:t>Πολλά παιδιά δεν καταλαβαίνουν τους κινδύνους που διατρέχουν όταν δίνουν προσωπικά στοιχεία σε άγνωστους διαδικτυακούς φίλους (</a:t>
            </a:r>
            <a:r>
              <a:rPr lang="en-US" sz="1600" b="1" cap="none" smtClean="0">
                <a:latin typeface="Arial" charset="0"/>
                <a:cs typeface="Arial" charset="0"/>
              </a:rPr>
              <a:t>Livingstone, 2003; Youn, 2008). </a:t>
            </a:r>
            <a:r>
              <a:rPr lang="el-GR" sz="1600" b="1" cap="none" smtClean="0">
                <a:latin typeface="Arial" charset="0"/>
                <a:cs typeface="Arial" charset="0"/>
              </a:rPr>
              <a:t>Σε έρευνα που διεξήχθη στην Μερική (</a:t>
            </a:r>
            <a:r>
              <a:rPr lang="en-US" sz="1600" b="1" cap="none" smtClean="0">
                <a:latin typeface="Arial" charset="0"/>
                <a:cs typeface="Arial" charset="0"/>
              </a:rPr>
              <a:t>Turow &amp; Nir, 2000) </a:t>
            </a:r>
            <a:r>
              <a:rPr lang="el-GR" sz="1600" b="1" cap="none" smtClean="0">
                <a:latin typeface="Arial" charset="0"/>
                <a:cs typeface="Arial" charset="0"/>
              </a:rPr>
              <a:t>παρατηρήθηκε ότι </a:t>
            </a:r>
            <a:r>
              <a:rPr lang="el-GR" sz="1600" b="1" cap="none" smtClean="0">
                <a:solidFill>
                  <a:srgbClr val="8A0B0B"/>
                </a:solidFill>
                <a:latin typeface="Arial" charset="0"/>
                <a:cs typeface="Arial" charset="0"/>
              </a:rPr>
              <a:t>45%</a:t>
            </a:r>
            <a:r>
              <a:rPr lang="el-GR" sz="1600" b="1" cap="none" smtClean="0">
                <a:latin typeface="Arial" charset="0"/>
                <a:cs typeface="Arial" charset="0"/>
              </a:rPr>
              <a:t> των παιδιών ηλικίας </a:t>
            </a:r>
            <a:r>
              <a:rPr lang="el-GR" sz="1600" b="1" cap="none" smtClean="0">
                <a:solidFill>
                  <a:srgbClr val="8A0B0B"/>
                </a:solidFill>
                <a:latin typeface="Arial" charset="0"/>
                <a:cs typeface="Arial" charset="0"/>
              </a:rPr>
              <a:t>10-17 ετών</a:t>
            </a:r>
            <a:r>
              <a:rPr lang="el-GR" sz="1600" b="1" cap="none" smtClean="0">
                <a:latin typeface="Arial" charset="0"/>
                <a:cs typeface="Arial" charset="0"/>
              </a:rPr>
              <a:t> ήταν διατεθειμένα να δώσουν σημαντικά προσωπικά στοιχεία σε αντάλλαγμα ενός δώρου αξίας 100$ (</a:t>
            </a:r>
            <a:r>
              <a:rPr lang="el-GR" sz="1600" b="1" cap="none" smtClean="0">
                <a:latin typeface="Arial" charset="0"/>
                <a:cs typeface="Arial" charset="0"/>
                <a:hlinkClick r:id="rId2" invalidUrl="http:///"/>
              </a:rPr>
              <a:t>http://</a:t>
            </a:r>
            <a:r>
              <a:rPr lang="el-GR" sz="1600" b="1" cap="none" smtClean="0">
                <a:latin typeface="Arial" charset="0"/>
                <a:cs typeface="Arial" charset="0"/>
                <a:hlinkClick r:id="rId3"/>
              </a:rPr>
              <a:t>www.youtube.com/watch?v=soskmadkkl8</a:t>
            </a:r>
            <a:r>
              <a:rPr lang="el-GR" sz="1600" b="1" cap="none" smtClean="0">
                <a:latin typeface="Arial" charset="0"/>
                <a:cs typeface="Arial" charset="0"/>
              </a:rPr>
              <a:t>)</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a:xfrm>
            <a:off x="685800" y="457200"/>
            <a:ext cx="10396538" cy="1152525"/>
          </a:xfrm>
        </p:spPr>
        <p:txBody>
          <a:bodyPr wrap="square" numCol="1" anchorCtr="0" compatLnSpc="1">
            <a:prstTxWarp prst="textNoShape">
              <a:avLst/>
            </a:prstTxWarp>
          </a:bodyPr>
          <a:lstStyle/>
          <a:p>
            <a:r>
              <a:rPr lang="el-GR" cap="none" smtClean="0"/>
              <a:t>Ανακεφαλαιώνοντας</a:t>
            </a:r>
            <a:endParaRPr lang="en-US" cap="none" smtClean="0"/>
          </a:p>
        </p:txBody>
      </p:sp>
      <p:sp>
        <p:nvSpPr>
          <p:cNvPr id="3" name="Content Placeholder 2"/>
          <p:cNvSpPr>
            <a:spLocks noGrp="1"/>
          </p:cNvSpPr>
          <p:nvPr>
            <p:ph sz="quarter" idx="13"/>
          </p:nvPr>
        </p:nvSpPr>
        <p:spPr>
          <a:xfrm>
            <a:off x="685800" y="1524000"/>
            <a:ext cx="10394707" cy="3962400"/>
          </a:xfrm>
        </p:spPr>
        <p:txBody>
          <a:bodyPr>
            <a:normAutofit fontScale="92500" lnSpcReduction="20000"/>
          </a:bodyPr>
          <a:lstStyle/>
          <a:p>
            <a:pPr>
              <a:buFont typeface="Wingdings" pitchFamily="2" charset="2"/>
              <a:buChar char="§"/>
              <a:defRPr/>
            </a:pPr>
            <a:r>
              <a:rPr lang="el-GR" b="1" cap="none" dirty="0" smtClean="0">
                <a:latin typeface="Arial" pitchFamily="34" charset="0"/>
                <a:cs typeface="Arial" pitchFamily="34" charset="0"/>
              </a:rPr>
              <a:t>Τα παιδιά αντιμετωπίζουν ποικίλους κινδύνους στο διαδίκτυο  </a:t>
            </a:r>
          </a:p>
          <a:p>
            <a:pPr>
              <a:buFont typeface="Wingdings" pitchFamily="2" charset="2"/>
              <a:buChar char="§"/>
              <a:defRPr/>
            </a:pPr>
            <a:r>
              <a:rPr lang="el-GR" b="1" cap="none" dirty="0" smtClean="0">
                <a:latin typeface="Arial" pitchFamily="34" charset="0"/>
                <a:cs typeface="Arial" pitchFamily="34" charset="0"/>
              </a:rPr>
              <a:t>Υπάρχουν τρόποι παρέμβασης</a:t>
            </a:r>
          </a:p>
          <a:p>
            <a:pPr>
              <a:buFont typeface="Wingdings" pitchFamily="2" charset="2"/>
              <a:buChar char="§"/>
              <a:defRPr/>
            </a:pPr>
            <a:r>
              <a:rPr lang="el-GR" b="1" cap="none" dirty="0" smtClean="0">
                <a:latin typeface="Arial" pitchFamily="34" charset="0"/>
                <a:cs typeface="Arial" pitchFamily="34" charset="0"/>
              </a:rPr>
              <a:t>Είναι απαραίτητη η κινητοποίηση και ευαισθητοποίηση</a:t>
            </a:r>
          </a:p>
          <a:p>
            <a:pPr lvl="1">
              <a:buFont typeface="Wingdings" panose="05000000000000000000" pitchFamily="2" charset="2"/>
              <a:buChar char="Ø"/>
              <a:defRPr/>
            </a:pPr>
            <a:r>
              <a:rPr lang="el-GR" sz="1900" cap="none" dirty="0" smtClean="0">
                <a:latin typeface="Arial" pitchFamily="34" charset="0"/>
                <a:cs typeface="Arial" pitchFamily="34" charset="0"/>
              </a:rPr>
              <a:t>Γονέων &amp; δάσκαλων</a:t>
            </a:r>
          </a:p>
          <a:p>
            <a:pPr marL="457200" lvl="1" indent="0">
              <a:buFont typeface="Arial" panose="020B0604020202020204" pitchFamily="34" charset="0"/>
              <a:buNone/>
              <a:defRPr/>
            </a:pPr>
            <a:r>
              <a:rPr lang="el-GR" sz="1900" cap="none" dirty="0" smtClean="0">
                <a:latin typeface="Arial" pitchFamily="34" charset="0"/>
                <a:cs typeface="Arial" pitchFamily="34" charset="0"/>
              </a:rPr>
              <a:t>(συζήτηση, ενημέρωση, επαγρύπνηση, σεμινάρια,</a:t>
            </a:r>
          </a:p>
          <a:p>
            <a:pPr marL="457200" lvl="1" indent="0">
              <a:buFont typeface="Arial" panose="020B0604020202020204" pitchFamily="34" charset="0"/>
              <a:buNone/>
              <a:defRPr/>
            </a:pPr>
            <a:r>
              <a:rPr lang="el-GR" sz="1900" cap="none" dirty="0" smtClean="0">
                <a:latin typeface="Arial" pitchFamily="34" charset="0"/>
                <a:cs typeface="Arial" pitchFamily="34" charset="0"/>
              </a:rPr>
              <a:t>εγκατάσταση :</a:t>
            </a:r>
          </a:p>
          <a:p>
            <a:pPr lvl="5">
              <a:defRPr/>
            </a:pPr>
            <a:r>
              <a:rPr lang="el-GR" sz="1500" cap="none" dirty="0" smtClean="0">
                <a:latin typeface="Arial" pitchFamily="34" charset="0"/>
                <a:cs typeface="Arial" pitchFamily="34" charset="0"/>
              </a:rPr>
              <a:t>φίλτρων </a:t>
            </a:r>
          </a:p>
          <a:p>
            <a:pPr lvl="5">
              <a:defRPr/>
            </a:pPr>
            <a:r>
              <a:rPr lang="el-GR" sz="1500" cap="none" dirty="0">
                <a:latin typeface="Arial" pitchFamily="34" charset="0"/>
                <a:cs typeface="Arial" pitchFamily="34" charset="0"/>
              </a:rPr>
              <a:t>τ</a:t>
            </a:r>
            <a:r>
              <a:rPr lang="el-GR" sz="1500" cap="none" dirty="0" smtClean="0">
                <a:latin typeface="Arial" pitchFamily="34" charset="0"/>
                <a:cs typeface="Arial" pitchFamily="34" charset="0"/>
              </a:rPr>
              <a:t>ειχών προστασίας</a:t>
            </a:r>
          </a:p>
          <a:p>
            <a:pPr lvl="5">
              <a:defRPr/>
            </a:pPr>
            <a:r>
              <a:rPr lang="el-GR" sz="1500" cap="none" dirty="0" smtClean="0">
                <a:latin typeface="Arial" pitchFamily="34" charset="0"/>
                <a:cs typeface="Arial" pitchFamily="34" charset="0"/>
              </a:rPr>
              <a:t>λογισμικών αντικατασκοπείας)</a:t>
            </a:r>
          </a:p>
          <a:p>
            <a:pPr lvl="1">
              <a:buFont typeface="Wingdings" panose="05000000000000000000" pitchFamily="2" charset="2"/>
              <a:buChar char="Ø"/>
              <a:defRPr/>
            </a:pPr>
            <a:r>
              <a:rPr lang="el-GR" sz="1900" cap="none" dirty="0" smtClean="0">
                <a:latin typeface="Arial" pitchFamily="34" charset="0"/>
                <a:cs typeface="Arial" pitchFamily="34" charset="0"/>
              </a:rPr>
              <a:t>Πολιτείας </a:t>
            </a:r>
          </a:p>
          <a:p>
            <a:pPr marL="457200" lvl="1" indent="0">
              <a:buFont typeface="Arial" panose="020B0604020202020204" pitchFamily="34" charset="0"/>
              <a:buNone/>
              <a:defRPr/>
            </a:pPr>
            <a:r>
              <a:rPr lang="el-GR" sz="1900" cap="none" dirty="0" smtClean="0">
                <a:latin typeface="Arial" pitchFamily="34" charset="0"/>
                <a:cs typeface="Arial" pitchFamily="34" charset="0"/>
              </a:rPr>
              <a:t>(δίωξη ηλεκτρονικού εγκλήματος,</a:t>
            </a:r>
            <a:r>
              <a:rPr lang="en-US" sz="1900" cap="none" dirty="0" smtClean="0">
                <a:latin typeface="Arial" pitchFamily="34" charset="0"/>
                <a:cs typeface="Arial" pitchFamily="34" charset="0"/>
              </a:rPr>
              <a:t>safe line,</a:t>
            </a:r>
            <a:r>
              <a:rPr lang="el-GR" sz="1900" cap="none" dirty="0" smtClean="0">
                <a:latin typeface="Arial" pitchFamily="34" charset="0"/>
                <a:cs typeface="Arial" pitchFamily="34" charset="0"/>
              </a:rPr>
              <a:t> </a:t>
            </a:r>
            <a:r>
              <a:rPr lang="en-US" sz="1900" cap="none" dirty="0" err="1" smtClean="0">
                <a:latin typeface="Arial" pitchFamily="34" charset="0"/>
                <a:cs typeface="Arial" pitchFamily="34" charset="0"/>
              </a:rPr>
              <a:t>inhope</a:t>
            </a:r>
            <a:r>
              <a:rPr lang="en-US" sz="1900" cap="none" dirty="0" smtClean="0">
                <a:latin typeface="Arial" pitchFamily="34" charset="0"/>
                <a:cs typeface="Arial" pitchFamily="34" charset="0"/>
              </a:rPr>
              <a:t>, </a:t>
            </a:r>
            <a:r>
              <a:rPr lang="en-US" sz="1900" cap="none" dirty="0" err="1" smtClean="0">
                <a:latin typeface="Arial" pitchFamily="34" charset="0"/>
                <a:cs typeface="Arial" pitchFamily="34" charset="0"/>
              </a:rPr>
              <a:t>saferinternet</a:t>
            </a:r>
            <a:r>
              <a:rPr lang="el-GR" sz="1900" cap="none" dirty="0" smtClean="0">
                <a:latin typeface="Arial" pitchFamily="34" charset="0"/>
                <a:cs typeface="Arial" pitchFamily="34" charset="0"/>
              </a:rPr>
              <a:t>)</a:t>
            </a:r>
            <a:endParaRPr lang="el-GR" sz="1900" cap="none" dirty="0">
              <a:latin typeface="Arial" pitchFamily="34" charset="0"/>
              <a:cs typeface="Arial"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500"/>
                                        <p:tgtEl>
                                          <p:spTgt spid="3">
                                            <p:txEl>
                                              <p:pRg st="8" end="8"/>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500"/>
                                        <p:tgtEl>
                                          <p:spTgt spid="3">
                                            <p:txEl>
                                              <p:pRg st="9" end="9"/>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
                                            <p:txEl>
                                              <p:pRg st="10" end="10"/>
                                            </p:txEl>
                                          </p:spTgt>
                                        </p:tgtEl>
                                        <p:attrNameLst>
                                          <p:attrName>style.visibility</p:attrName>
                                        </p:attrNameLst>
                                      </p:cBhvr>
                                      <p:to>
                                        <p:strVal val="visible"/>
                                      </p:to>
                                    </p:set>
                                    <p:animEffect transition="in" filter="fade">
                                      <p:cBhvr>
                                        <p:cTn id="4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1" name="Picture 5"/>
          <p:cNvPicPr>
            <a:picLocks noChangeAspect="1"/>
          </p:cNvPicPr>
          <p:nvPr/>
        </p:nvPicPr>
        <p:blipFill>
          <a:blip r:embed="rId2"/>
          <a:srcRect/>
          <a:stretch>
            <a:fillRect/>
          </a:stretch>
        </p:blipFill>
        <p:spPr bwMode="auto">
          <a:xfrm>
            <a:off x="2752725" y="304800"/>
            <a:ext cx="6261100" cy="2732088"/>
          </a:xfrm>
          <a:prstGeom prst="rect">
            <a:avLst/>
          </a:prstGeom>
          <a:noFill/>
          <a:ln w="9525">
            <a:noFill/>
            <a:miter lim="800000"/>
            <a:headEnd/>
            <a:tailEnd/>
          </a:ln>
        </p:spPr>
      </p:pic>
      <p:sp>
        <p:nvSpPr>
          <p:cNvPr id="138242" name="Title 3"/>
          <p:cNvSpPr>
            <a:spLocks noGrp="1"/>
          </p:cNvSpPr>
          <p:nvPr>
            <p:ph type="title"/>
          </p:nvPr>
        </p:nvSpPr>
        <p:spPr bwMode="auto">
          <a:xfrm>
            <a:off x="685800" y="685800"/>
            <a:ext cx="10394950" cy="3194050"/>
          </a:xfrm>
        </p:spPr>
        <p:txBody>
          <a:bodyPr wrap="square" numCol="1" anchorCtr="0" compatLnSpc="1">
            <a:prstTxWarp prst="textNoShape">
              <a:avLst/>
            </a:prstTxWarp>
          </a:bodyPr>
          <a:lstStyle/>
          <a:p>
            <a:r>
              <a:rPr lang="el-GR" cap="none" smtClean="0"/>
              <a:t>Πώς εργαστήκαμε</a:t>
            </a:r>
            <a:endParaRPr lang="en-US" cap="none" smtClean="0"/>
          </a:p>
        </p:txBody>
      </p:sp>
      <p:sp>
        <p:nvSpPr>
          <p:cNvPr id="5" name="Text Placeholder 4"/>
          <p:cNvSpPr>
            <a:spLocks noGrp="1"/>
          </p:cNvSpPr>
          <p:nvPr>
            <p:ph type="body" idx="1"/>
          </p:nvPr>
        </p:nvSpPr>
        <p:spPr>
          <a:xfrm>
            <a:off x="685800" y="3741738"/>
            <a:ext cx="10394950" cy="1639887"/>
          </a:xfrm>
        </p:spPr>
        <p:txBody>
          <a:bodyPr/>
          <a:lstStyle/>
          <a:p>
            <a:pPr>
              <a:buFont typeface="Arial" panose="020B0604020202020204" pitchFamily="34" charset="0"/>
              <a:buNone/>
              <a:defRPr/>
            </a:pPr>
            <a:r>
              <a:rPr lang="el-GR" cap="none" dirty="0" smtClean="0"/>
              <a:t>Καταιγισμός ιδεών</a:t>
            </a:r>
            <a:endParaRPr lang="en-US" cap="none" dirty="0"/>
          </a:p>
        </p:txBody>
      </p:sp>
    </p:spTree>
  </p:cSld>
  <p:clrMapOvr>
    <a:masterClrMapping/>
  </p:clrMapOvr>
  <p:transition spd="med">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bwMode="auto"/>
        <p:txBody>
          <a:bodyPr wrap="square" numCol="1" anchorCtr="0" compatLnSpc="1">
            <a:prstTxWarp prst="textNoShape">
              <a:avLst/>
            </a:prstTxWarp>
          </a:bodyPr>
          <a:lstStyle/>
          <a:p>
            <a:r>
              <a:rPr lang="el-GR" cap="none" smtClean="0"/>
              <a:t>Συλλογή υλικού</a:t>
            </a:r>
            <a:endParaRPr lang="en-US" cap="none" smtClean="0"/>
          </a:p>
        </p:txBody>
      </p:sp>
      <p:sp>
        <p:nvSpPr>
          <p:cNvPr id="5" name="Content Placeholder 4"/>
          <p:cNvSpPr>
            <a:spLocks noGrp="1"/>
          </p:cNvSpPr>
          <p:nvPr>
            <p:ph sz="quarter" idx="13"/>
          </p:nvPr>
        </p:nvSpPr>
        <p:spPr>
          <a:xfrm>
            <a:off x="685800" y="2209800"/>
            <a:ext cx="10394707" cy="3164785"/>
          </a:xfrm>
        </p:spPr>
        <p:txBody>
          <a:bodyPr numCol="2">
            <a:noAutofit/>
          </a:bodyPr>
          <a:lstStyle/>
          <a:p>
            <a:pPr>
              <a:buFont typeface="Arial" panose="020B0604020202020204" pitchFamily="34" charset="0"/>
              <a:buChar char="•"/>
              <a:defRPr/>
            </a:pPr>
            <a:r>
              <a:rPr lang="el-GR" sz="2400" b="1" cap="none" dirty="0" smtClean="0">
                <a:latin typeface="Arial" panose="020B0604020202020204" pitchFamily="34" charset="0"/>
                <a:cs typeface="Arial" panose="020B0604020202020204" pitchFamily="34" charset="0"/>
              </a:rPr>
              <a:t>Εργασίες σε ελληνικά συνέδρια</a:t>
            </a:r>
          </a:p>
          <a:p>
            <a:pPr>
              <a:buFont typeface="Arial" panose="020B0604020202020204" pitchFamily="34" charset="0"/>
              <a:buChar char="•"/>
              <a:defRPr/>
            </a:pPr>
            <a:r>
              <a:rPr lang="el-GR" sz="2400" b="1" cap="none" dirty="0" smtClean="0">
                <a:latin typeface="Arial" panose="020B0604020202020204" pitchFamily="34" charset="0"/>
                <a:cs typeface="Arial" panose="020B0604020202020204" pitchFamily="34" charset="0"/>
              </a:rPr>
              <a:t>Άρθρα σε ξένα περιοδικά</a:t>
            </a:r>
          </a:p>
          <a:p>
            <a:pPr>
              <a:buFont typeface="Arial" panose="020B0604020202020204" pitchFamily="34" charset="0"/>
              <a:buChar char="•"/>
              <a:defRPr/>
            </a:pPr>
            <a:r>
              <a:rPr lang="el-GR" sz="2400" b="1" cap="none" dirty="0" smtClean="0">
                <a:latin typeface="Arial" panose="020B0604020202020204" pitchFamily="34" charset="0"/>
                <a:cs typeface="Arial" panose="020B0604020202020204" pitchFamily="34" charset="0"/>
              </a:rPr>
              <a:t>Διατριβές</a:t>
            </a:r>
            <a:endParaRPr lang="el-GR" sz="2400" b="1" cap="none" dirty="0">
              <a:latin typeface="Arial" panose="020B0604020202020204" pitchFamily="34" charset="0"/>
              <a:cs typeface="Arial" panose="020B0604020202020204" pitchFamily="34" charset="0"/>
            </a:endParaRPr>
          </a:p>
          <a:p>
            <a:pPr>
              <a:buFont typeface="Arial" panose="020B0604020202020204" pitchFamily="34" charset="0"/>
              <a:buChar char="•"/>
              <a:defRPr/>
            </a:pPr>
            <a:endParaRPr lang="el-GR" sz="2400" b="1" cap="none" dirty="0" smtClean="0">
              <a:latin typeface="Arial" panose="020B0604020202020204" pitchFamily="34" charset="0"/>
              <a:cs typeface="Arial" panose="020B0604020202020204" pitchFamily="34" charset="0"/>
            </a:endParaRPr>
          </a:p>
          <a:p>
            <a:pPr>
              <a:buFont typeface="Arial" panose="020B0604020202020204" pitchFamily="34" charset="0"/>
              <a:buChar char="•"/>
              <a:defRPr/>
            </a:pPr>
            <a:endParaRPr lang="el-GR" sz="2400" b="1" cap="none" dirty="0" smtClean="0">
              <a:latin typeface="Arial" panose="020B0604020202020204" pitchFamily="34" charset="0"/>
              <a:cs typeface="Arial" panose="020B0604020202020204" pitchFamily="34" charset="0"/>
            </a:endParaRPr>
          </a:p>
          <a:p>
            <a:pPr>
              <a:buFont typeface="Arial" panose="020B0604020202020204" pitchFamily="34" charset="0"/>
              <a:buChar char="•"/>
              <a:defRPr/>
            </a:pPr>
            <a:r>
              <a:rPr lang="el-GR" sz="2400" b="1" cap="none" dirty="0" smtClean="0">
                <a:latin typeface="Arial" panose="020B0604020202020204" pitchFamily="34" charset="0"/>
                <a:cs typeface="Arial" panose="020B0604020202020204" pitchFamily="34" charset="0"/>
              </a:rPr>
              <a:t>Βίντεο</a:t>
            </a:r>
          </a:p>
          <a:p>
            <a:pPr>
              <a:buFont typeface="Arial" panose="020B0604020202020204" pitchFamily="34" charset="0"/>
              <a:buChar char="•"/>
              <a:defRPr/>
            </a:pPr>
            <a:r>
              <a:rPr lang="el-GR" sz="2400" b="1" cap="none" dirty="0" smtClean="0">
                <a:latin typeface="Arial" panose="020B0604020202020204" pitchFamily="34" charset="0"/>
                <a:cs typeface="Arial" panose="020B0604020202020204" pitchFamily="34" charset="0"/>
              </a:rPr>
              <a:t>Ιστοσελίδες </a:t>
            </a:r>
          </a:p>
          <a:p>
            <a:pPr>
              <a:buFont typeface="Arial" panose="020B0604020202020204" pitchFamily="34" charset="0"/>
              <a:buChar char="•"/>
              <a:defRPr/>
            </a:pPr>
            <a:r>
              <a:rPr lang="el-GR" sz="2400" b="1" cap="none" dirty="0" smtClean="0">
                <a:latin typeface="Arial" panose="020B0604020202020204" pitchFamily="34" charset="0"/>
                <a:cs typeface="Arial" panose="020B0604020202020204" pitchFamily="34" charset="0"/>
              </a:rPr>
              <a:t>Εικόνες</a:t>
            </a:r>
          </a:p>
          <a:p>
            <a:pPr>
              <a:buFont typeface="Arial" panose="020B0604020202020204" pitchFamily="34" charset="0"/>
              <a:buChar char="•"/>
              <a:defRPr/>
            </a:pPr>
            <a:r>
              <a:rPr lang="el-GR" sz="2400" b="1" cap="none" dirty="0" smtClean="0">
                <a:latin typeface="Arial" panose="020B0604020202020204" pitchFamily="34" charset="0"/>
                <a:cs typeface="Arial" panose="020B0604020202020204" pitchFamily="34" charset="0"/>
              </a:rPr>
              <a:t>Παιχνίδια</a:t>
            </a:r>
            <a:endParaRPr lang="el-GR" sz="2400" b="1" cap="none"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fade">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fade">
                                      <p:cBhvr>
                                        <p:cTn id="37" dur="500"/>
                                        <p:tgtEl>
                                          <p:spTgt spid="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8" end="8"/>
                                            </p:txEl>
                                          </p:spTgt>
                                        </p:tgtEl>
                                        <p:attrNameLst>
                                          <p:attrName>style.visibility</p:attrName>
                                        </p:attrNameLst>
                                      </p:cBhvr>
                                      <p:to>
                                        <p:strVal val="visible"/>
                                      </p:to>
                                    </p:set>
                                    <p:animEffect transition="in" filter="fade">
                                      <p:cBhvr>
                                        <p:cTn id="42"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bwMode="auto"/>
        <p:txBody>
          <a:bodyPr wrap="square" numCol="1" anchorCtr="0" compatLnSpc="1">
            <a:prstTxWarp prst="textNoShape">
              <a:avLst/>
            </a:prstTxWarp>
          </a:bodyPr>
          <a:lstStyle/>
          <a:p>
            <a:r>
              <a:rPr lang="el-GR" cap="none" smtClean="0"/>
              <a:t>Καταμερισμός εργασίας</a:t>
            </a:r>
            <a:endParaRPr lang="en-US" cap="none" smtClean="0"/>
          </a:p>
        </p:txBody>
      </p:sp>
      <p:sp>
        <p:nvSpPr>
          <p:cNvPr id="9" name="Content Placeholder 8"/>
          <p:cNvSpPr>
            <a:spLocks noGrp="1"/>
          </p:cNvSpPr>
          <p:nvPr>
            <p:ph sz="quarter" idx="13"/>
          </p:nvPr>
        </p:nvSpPr>
        <p:spPr>
          <a:xfrm>
            <a:off x="685800" y="2063750"/>
            <a:ext cx="10394950" cy="3311525"/>
          </a:xfrm>
        </p:spPr>
        <p:txBody>
          <a:bodyPr/>
          <a:lstStyle/>
          <a:p>
            <a:pPr>
              <a:buFont typeface="Arial" panose="020B0604020202020204" pitchFamily="34" charset="0"/>
              <a:buChar char="•"/>
              <a:defRPr/>
            </a:pPr>
            <a:r>
              <a:rPr lang="el-GR" b="1" cap="none" dirty="0" smtClean="0">
                <a:latin typeface="Arial" panose="020B0604020202020204" pitchFamily="34" charset="0"/>
                <a:cs typeface="Arial" panose="020B0604020202020204" pitchFamily="34" charset="0"/>
              </a:rPr>
              <a:t>Διαβάστηκε από όλους το θέμα, σε διάστημα 1 εβδομάδας</a:t>
            </a:r>
          </a:p>
          <a:p>
            <a:pPr marL="0" indent="0" eaLnBrk="1" hangingPunct="1">
              <a:buFont typeface="Arial" panose="020B0604020202020204" pitchFamily="34" charset="0"/>
              <a:buNone/>
              <a:defRPr/>
            </a:pPr>
            <a:endParaRPr lang="el-GR" b="1" cap="none" dirty="0" smtClean="0">
              <a:latin typeface="Arial" panose="020B0604020202020204" pitchFamily="34" charset="0"/>
              <a:cs typeface="Arial" panose="020B0604020202020204" pitchFamily="34" charset="0"/>
            </a:endParaRPr>
          </a:p>
          <a:p>
            <a:pPr eaLnBrk="1" hangingPunct="1">
              <a:buFont typeface="Arial" panose="020B0604020202020204" pitchFamily="34" charset="0"/>
              <a:buChar char="•"/>
              <a:defRPr/>
            </a:pPr>
            <a:r>
              <a:rPr lang="el-GR" b="1" cap="none" dirty="0" smtClean="0">
                <a:latin typeface="Arial" panose="020B0604020202020204" pitchFamily="34" charset="0"/>
                <a:cs typeface="Arial" panose="020B0604020202020204" pitchFamily="34" charset="0"/>
              </a:rPr>
              <a:t>Η εργασία μοιράστηκε με βασικό κριτήριο τα ιδιαίτερα ενδιαφέροντα ή τις ειδικές γνώσεις του καθενός από τα μελή</a:t>
            </a:r>
          </a:p>
          <a:p>
            <a:pPr marL="0" indent="0" eaLnBrk="1" hangingPunct="1">
              <a:buFont typeface="Arial" panose="020B0604020202020204" pitchFamily="34" charset="0"/>
              <a:buNone/>
              <a:defRPr/>
            </a:pPr>
            <a:endParaRPr lang="el-GR" b="1" cap="none" dirty="0" smtClean="0">
              <a:latin typeface="Arial" panose="020B0604020202020204" pitchFamily="34" charset="0"/>
              <a:cs typeface="Arial" panose="020B0604020202020204" pitchFamily="34" charset="0"/>
            </a:endParaRPr>
          </a:p>
          <a:p>
            <a:pPr eaLnBrk="1" hangingPunct="1">
              <a:buFont typeface="Arial" panose="020B0604020202020204" pitchFamily="34" charset="0"/>
              <a:buChar char="•"/>
              <a:defRPr/>
            </a:pPr>
            <a:r>
              <a:rPr lang="el-GR" b="1" cap="none" dirty="0" smtClean="0">
                <a:latin typeface="Arial" panose="020B0604020202020204" pitchFamily="34" charset="0"/>
                <a:cs typeface="Arial" panose="020B0604020202020204" pitchFamily="34" charset="0"/>
              </a:rPr>
              <a:t>Η συνεργασία πραγματοποιήθηκε με κοινή απόφαση με απόλυτα ελεύθερες και δημοκρατικές διαδικασίες</a:t>
            </a:r>
            <a:endParaRPr lang="el-GR" b="1" cap="none" dirty="0">
              <a:latin typeface="Arial" panose="020B0604020202020204" pitchFamily="34"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l-GR" cap="none" dirty="0" smtClean="0"/>
              <a:t>Διάρθρωση και συγγραφή της εργασίας</a:t>
            </a:r>
            <a:endParaRPr lang="en-US" cap="none" dirty="0"/>
          </a:p>
        </p:txBody>
      </p:sp>
      <p:sp>
        <p:nvSpPr>
          <p:cNvPr id="3" name="Content Placeholder 2"/>
          <p:cNvSpPr>
            <a:spLocks noGrp="1"/>
          </p:cNvSpPr>
          <p:nvPr>
            <p:ph sz="quarter" idx="13"/>
          </p:nvPr>
        </p:nvSpPr>
        <p:spPr bwMode="auto">
          <a:xfrm>
            <a:off x="685800" y="2063750"/>
            <a:ext cx="10394950" cy="3311525"/>
          </a:xfrm>
        </p:spPr>
        <p:txBody>
          <a:bodyPr wrap="square" numCol="1" anchorCtr="0" compatLnSpc="1">
            <a:prstTxWarp prst="textNoShape">
              <a:avLst/>
            </a:prstTxWarp>
          </a:bodyPr>
          <a:lstStyle/>
          <a:p>
            <a:pPr eaLnBrk="1" hangingPunct="1"/>
            <a:r>
              <a:rPr lang="el-GR" b="1" cap="none" smtClean="0">
                <a:latin typeface="Arial" charset="0"/>
                <a:cs typeface="Arial" charset="0"/>
              </a:rPr>
              <a:t>Μελέτη υλικού</a:t>
            </a:r>
          </a:p>
          <a:p>
            <a:pPr eaLnBrk="1" hangingPunct="1"/>
            <a:r>
              <a:rPr lang="el-GR" b="1" cap="none" smtClean="0">
                <a:latin typeface="Arial" charset="0"/>
                <a:cs typeface="Arial" charset="0"/>
              </a:rPr>
              <a:t>Προσπάθεια κατανόησης του θέματος μέσα από μελέτη βιβλιογραφίας</a:t>
            </a:r>
          </a:p>
          <a:p>
            <a:pPr eaLnBrk="1" hangingPunct="1"/>
            <a:r>
              <a:rPr lang="el-GR" b="1" cap="none" smtClean="0">
                <a:latin typeface="Arial" charset="0"/>
                <a:cs typeface="Arial" charset="0"/>
              </a:rPr>
              <a:t>Επεξεργασία των πηγών και σύνθεση</a:t>
            </a:r>
          </a:p>
          <a:p>
            <a:pPr eaLnBrk="1" hangingPunct="1"/>
            <a:r>
              <a:rPr lang="el-GR" b="1" cap="none" smtClean="0">
                <a:latin typeface="Arial" charset="0"/>
                <a:cs typeface="Arial" charset="0"/>
              </a:rPr>
              <a:t>Καταγραφή κύριων σημείων</a:t>
            </a:r>
          </a:p>
          <a:p>
            <a:pPr eaLnBrk="1" hangingPunct="1"/>
            <a:r>
              <a:rPr lang="el-GR" b="1" cap="none" smtClean="0">
                <a:latin typeface="Arial" charset="0"/>
                <a:cs typeface="Arial" charset="0"/>
              </a:rPr>
              <a:t>Σχεδιάγραμμα της εργασίας</a:t>
            </a:r>
          </a:p>
          <a:p>
            <a:pPr eaLnBrk="1" hangingPunct="1"/>
            <a:r>
              <a:rPr lang="el-GR" b="1" cap="none" smtClean="0">
                <a:latin typeface="Arial" charset="0"/>
                <a:cs typeface="Arial" charset="0"/>
              </a:rPr>
              <a:t>Συγγραφή της εργασίας</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p:txBody>
          <a:bodyPr wrap="square" numCol="1" anchorCtr="0" compatLnSpc="1">
            <a:prstTxWarp prst="textNoShape">
              <a:avLst/>
            </a:prstTxWarp>
          </a:bodyPr>
          <a:lstStyle/>
          <a:p>
            <a:r>
              <a:rPr lang="el-GR" cap="none" smtClean="0"/>
              <a:t>Παρουσίαση εργασίας</a:t>
            </a:r>
            <a:endParaRPr lang="en-US" cap="none" smtClean="0"/>
          </a:p>
        </p:txBody>
      </p:sp>
      <p:sp>
        <p:nvSpPr>
          <p:cNvPr id="3" name="Content Placeholder 2"/>
          <p:cNvSpPr>
            <a:spLocks noGrp="1"/>
          </p:cNvSpPr>
          <p:nvPr>
            <p:ph sz="quarter" idx="13"/>
          </p:nvPr>
        </p:nvSpPr>
        <p:spPr bwMode="auto">
          <a:xfrm>
            <a:off x="685800" y="2063750"/>
            <a:ext cx="10394950" cy="3311525"/>
          </a:xfrm>
        </p:spPr>
        <p:txBody>
          <a:bodyPr wrap="square" numCol="1" anchorCtr="0" compatLnSpc="1">
            <a:prstTxWarp prst="textNoShape">
              <a:avLst/>
            </a:prstTxWarp>
          </a:bodyPr>
          <a:lstStyle/>
          <a:p>
            <a:pPr eaLnBrk="1" hangingPunct="1"/>
            <a:r>
              <a:rPr lang="el-GR" sz="2800" b="1" cap="none" smtClean="0">
                <a:latin typeface="Arial" charset="0"/>
                <a:cs typeface="Arial" charset="0"/>
              </a:rPr>
              <a:t>Σκελετός ατομικής εργασίας</a:t>
            </a:r>
            <a:r>
              <a:rPr lang="en-US" sz="2800" b="1" cap="none" smtClean="0">
                <a:latin typeface="Arial" charset="0"/>
                <a:cs typeface="Arial" charset="0"/>
              </a:rPr>
              <a:t> </a:t>
            </a:r>
            <a:r>
              <a:rPr lang="el-GR" sz="2800" b="1" cap="none" smtClean="0">
                <a:latin typeface="Arial" charset="0"/>
                <a:cs typeface="Arial" charset="0"/>
              </a:rPr>
              <a:t>(ατομικό</a:t>
            </a:r>
            <a:r>
              <a:rPr lang="en-US" sz="2800" b="1" cap="none" smtClean="0">
                <a:latin typeface="Arial" charset="0"/>
                <a:cs typeface="Arial" charset="0"/>
              </a:rPr>
              <a:t> ppt)</a:t>
            </a:r>
            <a:endParaRPr lang="el-GR" sz="2800" b="1" cap="none" smtClean="0">
              <a:latin typeface="Arial" charset="0"/>
              <a:cs typeface="Arial" charset="0"/>
            </a:endParaRPr>
          </a:p>
          <a:p>
            <a:pPr eaLnBrk="1" hangingPunct="1"/>
            <a:r>
              <a:rPr lang="el-GR" sz="2800" b="1" cap="none" smtClean="0">
                <a:latin typeface="Arial" charset="0"/>
                <a:cs typeface="Arial" charset="0"/>
              </a:rPr>
              <a:t>Σύνθεση όλων των σκελετών των εργασιών</a:t>
            </a:r>
            <a:r>
              <a:rPr lang="en-US" sz="2800" b="1" cap="none" smtClean="0">
                <a:latin typeface="Arial" charset="0"/>
                <a:cs typeface="Arial" charset="0"/>
              </a:rPr>
              <a:t> </a:t>
            </a:r>
            <a:r>
              <a:rPr lang="el-GR" sz="2800" b="1" cap="none" smtClean="0">
                <a:latin typeface="Arial" charset="0"/>
                <a:cs typeface="Arial" charset="0"/>
              </a:rPr>
              <a:t>(ομαδικό </a:t>
            </a:r>
            <a:r>
              <a:rPr lang="en-US" sz="2800" b="1" cap="none" smtClean="0">
                <a:latin typeface="Arial" charset="0"/>
                <a:cs typeface="Arial" charset="0"/>
              </a:rPr>
              <a:t>ppt)</a:t>
            </a:r>
            <a:endParaRPr lang="el-GR" sz="2800" b="1" cap="none" smtClean="0">
              <a:latin typeface="Arial" charset="0"/>
              <a:cs typeface="Arial" charset="0"/>
            </a:endParaRPr>
          </a:p>
          <a:p>
            <a:pPr eaLnBrk="1" hangingPunct="1"/>
            <a:r>
              <a:rPr lang="el-GR" sz="2800" b="1" cap="none" smtClean="0">
                <a:latin typeface="Arial" charset="0"/>
                <a:cs typeface="Arial" charset="0"/>
              </a:rPr>
              <a:t>Συνάντηση και συζήτηση με τον επιβλέποντα καθηγητή</a:t>
            </a:r>
          </a:p>
          <a:p>
            <a:pPr eaLnBrk="1" hangingPunct="1"/>
            <a:r>
              <a:rPr lang="el-GR" sz="2800" b="1" cap="none" smtClean="0">
                <a:latin typeface="Arial" charset="0"/>
                <a:cs typeface="Arial" charset="0"/>
              </a:rPr>
              <a:t>Τελική παρουσίαση</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bwMode="auto">
          <a:xfrm rot="21420000">
            <a:off x="890588" y="661988"/>
            <a:ext cx="9755187" cy="2767012"/>
          </a:xfrm>
        </p:spPr>
        <p:txBody>
          <a:bodyPr wrap="square" numCol="1" anchorCtr="0" compatLnSpc="1">
            <a:prstTxWarp prst="textNoShape">
              <a:avLst/>
            </a:prstTxWarp>
          </a:bodyPr>
          <a:lstStyle/>
          <a:p>
            <a:r>
              <a:rPr lang="el-GR" cap="none" smtClean="0"/>
              <a:t>  Ευχαριστούμε πολύ!</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10396538" cy="1152525"/>
          </a:xfrm>
        </p:spPr>
        <p:txBody>
          <a:bodyPr/>
          <a:lstStyle/>
          <a:p>
            <a:pPr>
              <a:defRPr/>
            </a:pPr>
            <a:r>
              <a:rPr lang="el-GR" dirty="0" smtClean="0"/>
              <a:t>ΒΙΒΛΙΟΓΡΑΦΙΑ</a:t>
            </a:r>
            <a:endParaRPr lang="en-US" dirty="0"/>
          </a:p>
        </p:txBody>
      </p:sp>
      <p:sp>
        <p:nvSpPr>
          <p:cNvPr id="3" name="Content Placeholder 2"/>
          <p:cNvSpPr>
            <a:spLocks noGrp="1"/>
          </p:cNvSpPr>
          <p:nvPr>
            <p:ph sz="quarter" idx="13"/>
          </p:nvPr>
        </p:nvSpPr>
        <p:spPr>
          <a:xfrm>
            <a:off x="685800" y="1228725"/>
            <a:ext cx="10394950" cy="4333875"/>
          </a:xfrm>
        </p:spPr>
        <p:txBody>
          <a:bodyPr>
            <a:normAutofit lnSpcReduction="10000"/>
          </a:bodyPr>
          <a:lstStyle/>
          <a:p>
            <a:pPr marL="609600" indent="-609600">
              <a:lnSpc>
                <a:spcPct val="110000"/>
              </a:lnSpc>
              <a:spcBef>
                <a:spcPts val="0"/>
              </a:spcBef>
              <a:buFont typeface="Arial" panose="020B0604020202020204" pitchFamily="34" charset="0"/>
              <a:buChar char="•"/>
              <a:defRPr/>
            </a:pPr>
            <a:r>
              <a:rPr lang="en-US" sz="1100" dirty="0">
                <a:latin typeface="Arial" panose="020B0604020202020204" pitchFamily="34" charset="0"/>
                <a:cs typeface="Arial" panose="020B0604020202020204" pitchFamily="34" charset="0"/>
              </a:rPr>
              <a:t>Action Innocence (2009) http://www.actioninnocence.org/suisse/Fichiers/ModeleContenu/824/Fichiers/ZMDN-2012-2013.pdf </a:t>
            </a:r>
            <a:r>
              <a:rPr lang="el-GR" sz="1100" dirty="0">
                <a:latin typeface="Arial" panose="020B0604020202020204" pitchFamily="34" charset="0"/>
                <a:cs typeface="Arial" panose="020B0604020202020204" pitchFamily="34" charset="0"/>
              </a:rPr>
              <a:t>προςπελαςτηκε ςτις 20/4/13</a:t>
            </a:r>
          </a:p>
          <a:p>
            <a:pPr marL="609600" indent="-609600">
              <a:lnSpc>
                <a:spcPct val="110000"/>
              </a:lnSpc>
              <a:spcBef>
                <a:spcPts val="0"/>
              </a:spcBef>
              <a:buFont typeface="Arial" panose="020B0604020202020204" pitchFamily="34" charset="0"/>
              <a:buChar char="•"/>
              <a:defRPr/>
            </a:pPr>
            <a:r>
              <a:rPr lang="en-US" sz="1100" dirty="0" err="1">
                <a:latin typeface="Arial" panose="020B0604020202020204" pitchFamily="34" charset="0"/>
                <a:cs typeface="Arial" panose="020B0604020202020204" pitchFamily="34" charset="0"/>
              </a:rPr>
              <a:t>Avgoulea</a:t>
            </a:r>
            <a:r>
              <a:rPr lang="en-US" sz="1100" dirty="0">
                <a:latin typeface="Arial" panose="020B0604020202020204" pitchFamily="34" charset="0"/>
                <a:cs typeface="Arial" panose="020B0604020202020204" pitchFamily="34" charset="0"/>
              </a:rPr>
              <a:t> M., </a:t>
            </a:r>
            <a:r>
              <a:rPr lang="en-US" sz="1100" dirty="0" err="1">
                <a:latin typeface="Arial" panose="020B0604020202020204" pitchFamily="34" charset="0"/>
                <a:cs typeface="Arial" panose="020B0604020202020204" pitchFamily="34" charset="0"/>
              </a:rPr>
              <a:t>Bouras</a:t>
            </a:r>
            <a:r>
              <a:rPr lang="en-US" sz="1100" dirty="0">
                <a:latin typeface="Arial" panose="020B0604020202020204" pitchFamily="34" charset="0"/>
                <a:cs typeface="Arial" panose="020B0604020202020204" pitchFamily="34" charset="0"/>
              </a:rPr>
              <a:t> C., </a:t>
            </a:r>
            <a:r>
              <a:rPr lang="en-US" sz="1100" dirty="0" err="1">
                <a:latin typeface="Arial" panose="020B0604020202020204" pitchFamily="34" charset="0"/>
                <a:cs typeface="Arial" panose="020B0604020202020204" pitchFamily="34" charset="0"/>
              </a:rPr>
              <a:t>Paraskevas</a:t>
            </a:r>
            <a:r>
              <a:rPr lang="en-US" sz="1100" dirty="0">
                <a:latin typeface="Arial" panose="020B0604020202020204" pitchFamily="34" charset="0"/>
                <a:cs typeface="Arial" panose="020B0604020202020204" pitchFamily="34" charset="0"/>
              </a:rPr>
              <a:t> M., </a:t>
            </a:r>
            <a:r>
              <a:rPr lang="en-US" sz="1100" dirty="0" err="1">
                <a:latin typeface="Arial" panose="020B0604020202020204" pitchFamily="34" charset="0"/>
                <a:cs typeface="Arial" panose="020B0604020202020204" pitchFamily="34" charset="0"/>
              </a:rPr>
              <a:t>Stathakopoulos</a:t>
            </a:r>
            <a:r>
              <a:rPr lang="en-US" sz="1100" dirty="0">
                <a:latin typeface="Arial" panose="020B0604020202020204" pitchFamily="34" charset="0"/>
                <a:cs typeface="Arial" panose="020B0604020202020204" pitchFamily="34" charset="0"/>
              </a:rPr>
              <a:t> G., (2003) Policies for content ﬁltering in educational networks: the case of Greece Telematics and Informatics 20, 71–95,</a:t>
            </a:r>
          </a:p>
          <a:p>
            <a:pPr marL="609600" indent="-609600">
              <a:lnSpc>
                <a:spcPct val="110000"/>
              </a:lnSpc>
              <a:spcBef>
                <a:spcPts val="0"/>
              </a:spcBef>
              <a:buFont typeface="Arial" panose="020B0604020202020204" pitchFamily="34" charset="0"/>
              <a:buChar char="•"/>
              <a:defRPr/>
            </a:pPr>
            <a:r>
              <a:rPr lang="en-US" sz="1100" dirty="0" err="1">
                <a:latin typeface="Arial" panose="020B0604020202020204" pitchFamily="34" charset="0"/>
                <a:cs typeface="Arial" panose="020B0604020202020204" pitchFamily="34" charset="0"/>
              </a:rPr>
              <a:t>Kienfie</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Liau</a:t>
            </a:r>
            <a:r>
              <a:rPr lang="en-US" sz="1100" dirty="0">
                <a:latin typeface="Arial" panose="020B0604020202020204" pitchFamily="34" charset="0"/>
                <a:cs typeface="Arial" panose="020B0604020202020204" pitchFamily="34" charset="0"/>
              </a:rPr>
              <a:t> Albert &amp; </a:t>
            </a:r>
            <a:r>
              <a:rPr lang="en-US" sz="1100" dirty="0" err="1">
                <a:latin typeface="Arial" panose="020B0604020202020204" pitchFamily="34" charset="0"/>
                <a:cs typeface="Arial" panose="020B0604020202020204" pitchFamily="34" charset="0"/>
              </a:rPr>
              <a:t>Khoo</a:t>
            </a:r>
            <a:r>
              <a:rPr lang="en-US" sz="1100" dirty="0">
                <a:latin typeface="Arial" panose="020B0604020202020204" pitchFamily="34" charset="0"/>
                <a:cs typeface="Arial" panose="020B0604020202020204" pitchFamily="34" charset="0"/>
              </a:rPr>
              <a:t> Angeline &amp; </a:t>
            </a:r>
            <a:r>
              <a:rPr lang="en-US" sz="1100" dirty="0" err="1">
                <a:latin typeface="Arial" panose="020B0604020202020204" pitchFamily="34" charset="0"/>
                <a:cs typeface="Arial" panose="020B0604020202020204" pitchFamily="34" charset="0"/>
              </a:rPr>
              <a:t>Hwa</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Ang</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Peng</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Curr</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Psychol</a:t>
            </a:r>
            <a:r>
              <a:rPr lang="en-US" sz="1100" dirty="0">
                <a:latin typeface="Arial" panose="020B0604020202020204" pitchFamily="34" charset="0"/>
                <a:cs typeface="Arial" panose="020B0604020202020204" pitchFamily="34" charset="0"/>
              </a:rPr>
              <a:t> (2008) Parental Awareness and Monitoring of Adolescent Internet Use, 27:217–233</a:t>
            </a:r>
          </a:p>
          <a:p>
            <a:pPr marL="609600" indent="-609600">
              <a:lnSpc>
                <a:spcPct val="110000"/>
              </a:lnSpc>
              <a:spcBef>
                <a:spcPts val="0"/>
              </a:spcBef>
              <a:buFont typeface="Arial" panose="020B0604020202020204" pitchFamily="34" charset="0"/>
              <a:buChar char="•"/>
              <a:defRPr/>
            </a:pPr>
            <a:r>
              <a:rPr lang="en-US" sz="1100" dirty="0" err="1">
                <a:latin typeface="Arial" panose="020B0604020202020204" pitchFamily="34" charset="0"/>
                <a:cs typeface="Arial" panose="020B0604020202020204" pitchFamily="34" charset="0"/>
              </a:rPr>
              <a:t>Valcke</a:t>
            </a:r>
            <a:r>
              <a:rPr lang="en-US" sz="1100" dirty="0">
                <a:latin typeface="Arial" panose="020B0604020202020204" pitchFamily="34" charset="0"/>
                <a:cs typeface="Arial" panose="020B0604020202020204" pitchFamily="34" charset="0"/>
              </a:rPr>
              <a:t> M., De </a:t>
            </a:r>
            <a:r>
              <a:rPr lang="en-US" sz="1100" dirty="0" err="1">
                <a:latin typeface="Arial" panose="020B0604020202020204" pitchFamily="34" charset="0"/>
                <a:cs typeface="Arial" panose="020B0604020202020204" pitchFamily="34" charset="0"/>
              </a:rPr>
              <a:t>Wever</a:t>
            </a:r>
            <a:r>
              <a:rPr lang="en-US" sz="1100" dirty="0">
                <a:latin typeface="Arial" panose="020B0604020202020204" pitchFamily="34" charset="0"/>
                <a:cs typeface="Arial" panose="020B0604020202020204" pitchFamily="34" charset="0"/>
              </a:rPr>
              <a:t> B., Van </a:t>
            </a:r>
            <a:r>
              <a:rPr lang="en-US" sz="1100" dirty="0" err="1">
                <a:latin typeface="Arial" panose="020B0604020202020204" pitchFamily="34" charset="0"/>
                <a:cs typeface="Arial" panose="020B0604020202020204" pitchFamily="34" charset="0"/>
              </a:rPr>
              <a:t>Keer</a:t>
            </a:r>
            <a:r>
              <a:rPr lang="en-US" sz="1100" dirty="0">
                <a:latin typeface="Arial" panose="020B0604020202020204" pitchFamily="34" charset="0"/>
                <a:cs typeface="Arial" panose="020B0604020202020204" pitchFamily="34" charset="0"/>
              </a:rPr>
              <a:t> H., </a:t>
            </a:r>
            <a:r>
              <a:rPr lang="en-US" sz="1100" dirty="0" err="1">
                <a:latin typeface="Arial" panose="020B0604020202020204" pitchFamily="34" charset="0"/>
                <a:cs typeface="Arial" panose="020B0604020202020204" pitchFamily="34" charset="0"/>
              </a:rPr>
              <a:t>Schellens</a:t>
            </a:r>
            <a:r>
              <a:rPr lang="en-US" sz="1100" dirty="0">
                <a:latin typeface="Arial" panose="020B0604020202020204" pitchFamily="34" charset="0"/>
                <a:cs typeface="Arial" panose="020B0604020202020204" pitchFamily="34" charset="0"/>
              </a:rPr>
              <a:t> T.,  (2011), Long-term study of safe Internet use of young children Computers &amp; Education 57, 1292–1305</a:t>
            </a:r>
          </a:p>
          <a:p>
            <a:pPr marL="609600" indent="-609600">
              <a:lnSpc>
                <a:spcPct val="110000"/>
              </a:lnSpc>
              <a:spcBef>
                <a:spcPts val="0"/>
              </a:spcBef>
              <a:buFont typeface="Arial" panose="020B0604020202020204" pitchFamily="34" charset="0"/>
              <a:buChar char="•"/>
              <a:defRPr/>
            </a:pPr>
            <a:r>
              <a:rPr lang="en-US" sz="1100" dirty="0" err="1">
                <a:latin typeface="Arial" panose="020B0604020202020204" pitchFamily="34" charset="0"/>
                <a:cs typeface="Arial" panose="020B0604020202020204" pitchFamily="34" charset="0"/>
              </a:rPr>
              <a:t>Valcke</a:t>
            </a:r>
            <a:r>
              <a:rPr lang="en-US" sz="1100" dirty="0">
                <a:latin typeface="Arial" panose="020B0604020202020204" pitchFamily="34" charset="0"/>
                <a:cs typeface="Arial" panose="020B0604020202020204" pitchFamily="34" charset="0"/>
              </a:rPr>
              <a:t> M., </a:t>
            </a:r>
            <a:r>
              <a:rPr lang="en-US" sz="1100" dirty="0" err="1">
                <a:latin typeface="Arial" panose="020B0604020202020204" pitchFamily="34" charset="0"/>
                <a:cs typeface="Arial" panose="020B0604020202020204" pitchFamily="34" charset="0"/>
              </a:rPr>
              <a:t>Schellens</a:t>
            </a:r>
            <a:r>
              <a:rPr lang="en-US" sz="1100" dirty="0">
                <a:latin typeface="Arial" panose="020B0604020202020204" pitchFamily="34" charset="0"/>
                <a:cs typeface="Arial" panose="020B0604020202020204" pitchFamily="34" charset="0"/>
              </a:rPr>
              <a:t> T., Van </a:t>
            </a:r>
            <a:r>
              <a:rPr lang="en-US" sz="1100" dirty="0" err="1">
                <a:latin typeface="Arial" panose="020B0604020202020204" pitchFamily="34" charset="0"/>
                <a:cs typeface="Arial" panose="020B0604020202020204" pitchFamily="34" charset="0"/>
              </a:rPr>
              <a:t>Keer</a:t>
            </a:r>
            <a:r>
              <a:rPr lang="en-US" sz="1100" dirty="0">
                <a:latin typeface="Arial" panose="020B0604020202020204" pitchFamily="34" charset="0"/>
                <a:cs typeface="Arial" panose="020B0604020202020204" pitchFamily="34" charset="0"/>
              </a:rPr>
              <a:t> H., </a:t>
            </a:r>
            <a:r>
              <a:rPr lang="en-US" sz="1100" dirty="0" err="1">
                <a:latin typeface="Arial" panose="020B0604020202020204" pitchFamily="34" charset="0"/>
                <a:cs typeface="Arial" panose="020B0604020202020204" pitchFamily="34" charset="0"/>
              </a:rPr>
              <a:t>Gerarts</a:t>
            </a:r>
            <a:r>
              <a:rPr lang="en-US" sz="1100" dirty="0">
                <a:latin typeface="Arial" panose="020B0604020202020204" pitchFamily="34" charset="0"/>
                <a:cs typeface="Arial" panose="020B0604020202020204" pitchFamily="34" charset="0"/>
              </a:rPr>
              <a:t> M., (2007) Primary school children’s safe and unsafe use of the Internet at home and at school: An exploratory study, Computers in Human Behavior 23 , 2838–2850</a:t>
            </a:r>
          </a:p>
          <a:p>
            <a:pPr marL="609600" indent="-609600">
              <a:lnSpc>
                <a:spcPct val="110000"/>
              </a:lnSpc>
              <a:spcBef>
                <a:spcPts val="0"/>
              </a:spcBef>
              <a:buFont typeface="Arial" panose="020B0604020202020204" pitchFamily="34" charset="0"/>
              <a:buChar char="•"/>
              <a:defRPr/>
            </a:pPr>
            <a:r>
              <a:rPr lang="en-US" sz="1100" dirty="0" err="1">
                <a:latin typeface="Arial" panose="020B0604020202020204" pitchFamily="34" charset="0"/>
                <a:cs typeface="Arial" panose="020B0604020202020204" pitchFamily="34" charset="0"/>
              </a:rPr>
              <a:t>Verheecke</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Evelyne</a:t>
            </a:r>
            <a:r>
              <a:rPr lang="en-US" sz="1100" dirty="0">
                <a:latin typeface="Arial" panose="020B0604020202020204" pitchFamily="34" charset="0"/>
                <a:cs typeface="Arial" panose="020B0604020202020204" pitchFamily="34" charset="0"/>
              </a:rPr>
              <a:t> (2008) </a:t>
            </a:r>
            <a:r>
              <a:rPr lang="en-US" sz="1100" dirty="0" err="1">
                <a:latin typeface="Arial" panose="020B0604020202020204" pitchFamily="34" charset="0"/>
                <a:cs typeface="Arial" panose="020B0604020202020204" pitchFamily="34" charset="0"/>
              </a:rPr>
              <a:t>Enquête</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auprès</a:t>
            </a:r>
            <a:r>
              <a:rPr lang="en-US" sz="1100" dirty="0">
                <a:latin typeface="Arial" panose="020B0604020202020204" pitchFamily="34" charset="0"/>
                <a:cs typeface="Arial" panose="020B0604020202020204" pitchFamily="34" charset="0"/>
              </a:rPr>
              <a:t> des </a:t>
            </a:r>
            <a:r>
              <a:rPr lang="en-US" sz="1100" dirty="0" err="1">
                <a:latin typeface="Arial" panose="020B0604020202020204" pitchFamily="34" charset="0"/>
                <a:cs typeface="Arial" panose="020B0604020202020204" pitchFamily="34" charset="0"/>
              </a:rPr>
              <a:t>jeunes</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scolarisés</a:t>
            </a:r>
            <a:r>
              <a:rPr lang="en-US" sz="1100" dirty="0">
                <a:latin typeface="Arial" panose="020B0604020202020204" pitchFamily="34" charset="0"/>
                <a:cs typeface="Arial" panose="020B0604020202020204" pitchFamily="34" charset="0"/>
              </a:rPr>
              <a:t> à Genève </a:t>
            </a:r>
            <a:r>
              <a:rPr lang="en-US" sz="1100" dirty="0" err="1">
                <a:latin typeface="Arial" panose="020B0604020202020204" pitchFamily="34" charset="0"/>
                <a:cs typeface="Arial" panose="020B0604020202020204" pitchFamily="34" charset="0"/>
              </a:rPr>
              <a:t>sur</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l'usage</a:t>
            </a:r>
            <a:r>
              <a:rPr lang="en-US" sz="1100" dirty="0">
                <a:latin typeface="Arial" panose="020B0604020202020204" pitchFamily="34" charset="0"/>
                <a:cs typeface="Arial" panose="020B0604020202020204" pitchFamily="34" charset="0"/>
              </a:rPr>
              <a:t> des </a:t>
            </a:r>
            <a:r>
              <a:rPr lang="en-US" sz="1100" dirty="0" err="1">
                <a:latin typeface="Arial" panose="020B0604020202020204" pitchFamily="34" charset="0"/>
                <a:cs typeface="Arial" panose="020B0604020202020204" pitchFamily="34" charset="0"/>
              </a:rPr>
              <a:t>nouvelles</a:t>
            </a:r>
            <a:r>
              <a:rPr lang="en-US" sz="1100" dirty="0">
                <a:latin typeface="Arial" panose="020B0604020202020204" pitchFamily="34" charset="0"/>
                <a:cs typeface="Arial" panose="020B0604020202020204" pitchFamily="34" charset="0"/>
              </a:rPr>
              <a:t> technologies http://www.actioninnocence.org/suisse/Fichiers/ModeleContenu/294/Fichiers/Enqu%C3%AAte%20%20Usages%20et%20m%C3%A9susages%202008.pdf </a:t>
            </a:r>
          </a:p>
          <a:p>
            <a:pPr marL="609600" indent="-609600">
              <a:lnSpc>
                <a:spcPct val="110000"/>
              </a:lnSpc>
              <a:spcBef>
                <a:spcPts val="0"/>
              </a:spcBef>
              <a:buFont typeface="Arial" panose="020B0604020202020204" pitchFamily="34" charset="0"/>
              <a:buChar char="•"/>
              <a:defRPr/>
            </a:pPr>
            <a:r>
              <a:rPr lang="en-US" sz="1100" dirty="0" err="1">
                <a:latin typeface="Arial" panose="020B0604020202020204" pitchFamily="34" charset="0"/>
                <a:cs typeface="Arial" panose="020B0604020202020204" pitchFamily="34" charset="0"/>
              </a:rPr>
              <a:t>Wishart</a:t>
            </a:r>
            <a:r>
              <a:rPr lang="en-US" sz="1100" dirty="0">
                <a:latin typeface="Arial" panose="020B0604020202020204" pitchFamily="34" charset="0"/>
                <a:cs typeface="Arial" panose="020B0604020202020204" pitchFamily="34" charset="0"/>
              </a:rPr>
              <a:t> J.M., </a:t>
            </a:r>
            <a:r>
              <a:rPr lang="en-US" sz="1100" dirty="0" err="1">
                <a:latin typeface="Arial" panose="020B0604020202020204" pitchFamily="34" charset="0"/>
                <a:cs typeface="Arial" panose="020B0604020202020204" pitchFamily="34" charset="0"/>
              </a:rPr>
              <a:t>Oades</a:t>
            </a:r>
            <a:r>
              <a:rPr lang="en-US" sz="1100" dirty="0">
                <a:latin typeface="Arial" panose="020B0604020202020204" pitchFamily="34" charset="0"/>
                <a:cs typeface="Arial" panose="020B0604020202020204" pitchFamily="34" charset="0"/>
              </a:rPr>
              <a:t> C.E., Morris M.,  (2007) Using online role play to teach internet safety awareness, Computers &amp; Education 48 , 460–473</a:t>
            </a:r>
          </a:p>
          <a:p>
            <a:pPr marL="609600" indent="-609600">
              <a:lnSpc>
                <a:spcPct val="110000"/>
              </a:lnSpc>
              <a:spcBef>
                <a:spcPts val="0"/>
              </a:spcBef>
              <a:buFont typeface="Arial" panose="020B0604020202020204" pitchFamily="34" charset="0"/>
              <a:buChar char="•"/>
              <a:defRPr/>
            </a:pPr>
            <a:r>
              <a:rPr lang="en-US" sz="1100" dirty="0" err="1">
                <a:latin typeface="Arial" panose="020B0604020202020204" pitchFamily="34" charset="0"/>
                <a:cs typeface="Arial" panose="020B0604020202020204" pitchFamily="34" charset="0"/>
              </a:rPr>
              <a:t>Wishart</a:t>
            </a:r>
            <a:r>
              <a:rPr lang="en-US" sz="1100" dirty="0">
                <a:latin typeface="Arial" panose="020B0604020202020204" pitchFamily="34" charset="0"/>
                <a:cs typeface="Arial" panose="020B0604020202020204" pitchFamily="34" charset="0"/>
              </a:rPr>
              <a:t> Jocelyn, (2004) Internet safety in emerging educational contexts Computers &amp; Education  43, 193–204</a:t>
            </a:r>
          </a:p>
          <a:p>
            <a:pPr marL="609600" indent="-609600">
              <a:lnSpc>
                <a:spcPct val="110000"/>
              </a:lnSpc>
              <a:spcBef>
                <a:spcPts val="0"/>
              </a:spcBef>
              <a:buFont typeface="Arial" panose="020B0604020202020204" pitchFamily="34" charset="0"/>
              <a:buChar char="•"/>
              <a:defRPr/>
            </a:pPr>
            <a:r>
              <a:rPr lang="el-GR" sz="1100" dirty="0" err="1">
                <a:latin typeface="Arial" panose="020B0604020202020204" pitchFamily="34" charset="0"/>
                <a:cs typeface="Arial" panose="020B0604020202020204" pitchFamily="34" charset="0"/>
              </a:rPr>
              <a:t>Δημητρακακης</a:t>
            </a:r>
            <a:r>
              <a:rPr lang="el-GR" sz="1100" dirty="0">
                <a:latin typeface="Arial" panose="020B0604020202020204" pitchFamily="34" charset="0"/>
                <a:cs typeface="Arial" panose="020B0604020202020204" pitchFamily="34" charset="0"/>
              </a:rPr>
              <a:t> Κ. , Σοφος Α. , </a:t>
            </a:r>
            <a:r>
              <a:rPr lang="el-GR" sz="1100" dirty="0" err="1">
                <a:latin typeface="Arial" panose="020B0604020202020204" pitchFamily="34" charset="0"/>
                <a:cs typeface="Arial" panose="020B0604020202020204" pitchFamily="34" charset="0"/>
              </a:rPr>
              <a:t>Βαλμας</a:t>
            </a:r>
            <a:r>
              <a:rPr lang="el-GR" sz="1100" dirty="0">
                <a:latin typeface="Arial" panose="020B0604020202020204" pitchFamily="34" charset="0"/>
                <a:cs typeface="Arial" panose="020B0604020202020204" pitchFamily="34" charset="0"/>
              </a:rPr>
              <a:t> Θ, (2011), Η προςταςια των μαθητων ςτο διαδικτυο απο την οπτικη των εκπαιδευτικων, 2Ο Πανελληνιο ςυνεδριο Πατρα 28-30/ 4/ 2011</a:t>
            </a:r>
          </a:p>
          <a:p>
            <a:pPr marL="609600" indent="-609600">
              <a:lnSpc>
                <a:spcPct val="110000"/>
              </a:lnSpc>
              <a:spcBef>
                <a:spcPts val="0"/>
              </a:spcBef>
              <a:buFont typeface="Arial" panose="020B0604020202020204" pitchFamily="34" charset="0"/>
              <a:buChar char="•"/>
              <a:defRPr/>
            </a:pPr>
            <a:r>
              <a:rPr lang="el-GR" sz="1100" dirty="0">
                <a:latin typeface="Arial" panose="020B0604020202020204" pitchFamily="34" charset="0"/>
                <a:cs typeface="Arial" panose="020B0604020202020204" pitchFamily="34" charset="0"/>
              </a:rPr>
              <a:t>Ηλιαδη Αμαλια, Αςφαλεια ςτο διαδικτυο, 1ο Εκπαιδευτικο Συνεδριο «Ενταξη και Χρηςη των ΤΠΕ ςτην Εκπαιδευτικη Διαδικαςια»</a:t>
            </a:r>
          </a:p>
          <a:p>
            <a:pPr marL="609600" indent="-609600">
              <a:lnSpc>
                <a:spcPct val="110000"/>
              </a:lnSpc>
              <a:spcBef>
                <a:spcPts val="0"/>
              </a:spcBef>
              <a:buFont typeface="Arial" panose="020B0604020202020204" pitchFamily="34" charset="0"/>
              <a:buChar char="•"/>
              <a:defRPr/>
            </a:pPr>
            <a:r>
              <a:rPr lang="el-GR" sz="1100" dirty="0" err="1">
                <a:latin typeface="Arial" panose="020B0604020202020204" pitchFamily="34" charset="0"/>
                <a:cs typeface="Arial" panose="020B0604020202020204" pitchFamily="34" charset="0"/>
              </a:rPr>
              <a:t>Πανςεληνας</a:t>
            </a:r>
            <a:r>
              <a:rPr lang="el-GR" sz="1100" dirty="0">
                <a:latin typeface="Arial" panose="020B0604020202020204" pitchFamily="34" charset="0"/>
                <a:cs typeface="Arial" panose="020B0604020202020204" pitchFamily="34" charset="0"/>
              </a:rPr>
              <a:t> Γιωργος, Αςφαλης χρηςη του διαδικτυου: Αποτελεςματικες διδακτικες παρεμβαςεις και ο ρολος του εκπαιδευτικου Πληροφορικης, 4ο Πανελληνιο Συνεδριο Καθηγητων Πληροφορικης </a:t>
            </a:r>
          </a:p>
          <a:p>
            <a:pPr marL="609600" indent="-609600">
              <a:lnSpc>
                <a:spcPct val="110000"/>
              </a:lnSpc>
              <a:spcBef>
                <a:spcPts val="0"/>
              </a:spcBef>
              <a:buFont typeface="Arial" panose="020B0604020202020204" pitchFamily="34" charset="0"/>
              <a:buChar char="•"/>
              <a:defRPr/>
            </a:pPr>
            <a:r>
              <a:rPr lang="el-GR" sz="1100" dirty="0" err="1">
                <a:latin typeface="Arial" panose="020B0604020202020204" pitchFamily="34" charset="0"/>
                <a:cs typeface="Arial" panose="020B0604020202020204" pitchFamily="34" charset="0"/>
              </a:rPr>
              <a:t>Παπαλεωνιδας</a:t>
            </a:r>
            <a:r>
              <a:rPr lang="el-GR" sz="1100" dirty="0">
                <a:latin typeface="Arial" panose="020B0604020202020204" pitchFamily="34" charset="0"/>
                <a:cs typeface="Arial" panose="020B0604020202020204" pitchFamily="34" charset="0"/>
              </a:rPr>
              <a:t> Α.,  </a:t>
            </a:r>
            <a:r>
              <a:rPr lang="el-GR" sz="1100" dirty="0" err="1">
                <a:latin typeface="Arial" panose="020B0604020202020204" pitchFamily="34" charset="0"/>
                <a:cs typeface="Arial" panose="020B0604020202020204" pitchFamily="34" charset="0"/>
              </a:rPr>
              <a:t>Καλτςιδης</a:t>
            </a:r>
            <a:r>
              <a:rPr lang="el-GR" sz="1100" dirty="0">
                <a:latin typeface="Arial" panose="020B0604020202020204" pitchFamily="34" charset="0"/>
                <a:cs typeface="Arial" panose="020B0604020202020204" pitchFamily="34" charset="0"/>
              </a:rPr>
              <a:t> Χ., Ναλμπαντη Θ.,  Σταςεις μαθητων της «ψηφιακης ταξης» ςε θεματα Διαδικτυακης ςυμπεριφορας </a:t>
            </a:r>
            <a:r>
              <a:rPr lang="en-US" sz="1100" dirty="0">
                <a:latin typeface="Arial" panose="020B0604020202020204" pitchFamily="34" charset="0"/>
                <a:cs typeface="Arial" panose="020B0604020202020204" pitchFamily="34" charset="0"/>
              </a:rPr>
              <a:t>http://users.sch.gr/papaleon/images/pdfs/i-teacher.gr.pdf </a:t>
            </a:r>
            <a:r>
              <a:rPr lang="el-GR" sz="1100" dirty="0">
                <a:latin typeface="Arial" panose="020B0604020202020204" pitchFamily="34" charset="0"/>
                <a:cs typeface="Arial" panose="020B0604020202020204" pitchFamily="34" charset="0"/>
              </a:rPr>
              <a:t>προςπελαςτηκε ςτις 20/4/13 </a:t>
            </a:r>
          </a:p>
          <a:p>
            <a:pPr marL="609600" indent="-609600">
              <a:lnSpc>
                <a:spcPct val="80000"/>
              </a:lnSpc>
              <a:buFont typeface="Arial" panose="020B0604020202020204" pitchFamily="34" charset="0"/>
              <a:buChar char="•"/>
              <a:defRPr/>
            </a:pPr>
            <a:endParaRPr lang="el-GR" dirty="0">
              <a:latin typeface="Arial" panose="020B0604020202020204" pitchFamily="34" charset="0"/>
              <a:cs typeface="Arial" panose="020B0604020202020204" pitchFamily="34" charset="0"/>
            </a:endParaRP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auto"/>
        <p:txBody>
          <a:bodyPr wrap="square" numCol="1" anchorCtr="0" compatLnSpc="1">
            <a:prstTxWarp prst="textNoShape">
              <a:avLst/>
            </a:prstTxWarp>
            <a:normAutofit fontScale="90000"/>
          </a:bodyPr>
          <a:lstStyle/>
          <a:p>
            <a:pPr eaLnBrk="1" hangingPunct="1">
              <a:defRPr/>
            </a:pPr>
            <a:r>
              <a:rPr lang="el-GR" sz="4900" cap="none" smtClean="0"/>
              <a:t>Γιατί χρειαζόμαστε ασφαλές διαδίκτυο;</a:t>
            </a:r>
            <a:r>
              <a:rPr lang="el-GR" sz="4900" cap="none" smtClean="0">
                <a:latin typeface="Arial" charset="0"/>
              </a:rPr>
              <a:t> </a:t>
            </a:r>
            <a:r>
              <a:rPr lang="el-GR" sz="4900" cap="none" smtClean="0"/>
              <a:t>(4/4)</a:t>
            </a:r>
            <a:endParaRPr lang="en-US" sz="4900" cap="none" smtClean="0"/>
          </a:p>
        </p:txBody>
      </p:sp>
      <p:sp>
        <p:nvSpPr>
          <p:cNvPr id="3" name="Content Placeholder 2"/>
          <p:cNvSpPr>
            <a:spLocks noGrp="1"/>
          </p:cNvSpPr>
          <p:nvPr>
            <p:ph sz="quarter" idx="13"/>
          </p:nvPr>
        </p:nvSpPr>
        <p:spPr bwMode="auto">
          <a:xfrm>
            <a:off x="685800" y="2063750"/>
            <a:ext cx="10394950" cy="3311525"/>
          </a:xfrm>
        </p:spPr>
        <p:txBody>
          <a:bodyPr wrap="square" numCol="1" anchorCtr="0" compatLnSpc="1">
            <a:prstTxWarp prst="textNoShape">
              <a:avLst/>
            </a:prstTxWarp>
          </a:bodyPr>
          <a:lstStyle/>
          <a:p>
            <a:pPr eaLnBrk="1" hangingPunct="1">
              <a:lnSpc>
                <a:spcPct val="110000"/>
              </a:lnSpc>
            </a:pPr>
            <a:r>
              <a:rPr lang="el-GR" sz="1900" b="1" cap="none" smtClean="0">
                <a:latin typeface="Arial" charset="0"/>
                <a:cs typeface="Arial" charset="0"/>
              </a:rPr>
              <a:t>Σύμφωνα με ερευνητικά δεδομένα οι γονείς δεν είναι πλήρως ενημερωμένοι για τους κινδύνους που αντιμετωπίζουν τα παιδιά τους στο διαδίκτυο με αποτέλεσμα:</a:t>
            </a:r>
          </a:p>
          <a:p>
            <a:pPr eaLnBrk="1" hangingPunct="1">
              <a:lnSpc>
                <a:spcPct val="110000"/>
              </a:lnSpc>
            </a:pPr>
            <a:r>
              <a:rPr lang="el-GR" sz="1900" b="1" cap="none" smtClean="0">
                <a:latin typeface="Arial" charset="0"/>
                <a:cs typeface="Arial" charset="0"/>
              </a:rPr>
              <a:t>Μόλις </a:t>
            </a:r>
            <a:r>
              <a:rPr lang="el-GR" sz="1900" b="1" cap="none" smtClean="0">
                <a:solidFill>
                  <a:srgbClr val="FF0000"/>
                </a:solidFill>
                <a:latin typeface="Arial" charset="0"/>
                <a:cs typeface="Arial" charset="0"/>
              </a:rPr>
              <a:t>17%</a:t>
            </a:r>
            <a:r>
              <a:rPr lang="el-GR" sz="1900" b="1" cap="none" smtClean="0">
                <a:latin typeface="Arial" charset="0"/>
                <a:cs typeface="Arial" charset="0"/>
              </a:rPr>
              <a:t> των γονέων να έχουν εγκαταστήσει λογισμικό «φιλτραρίσματος» (ερευνά της </a:t>
            </a:r>
            <a:r>
              <a:rPr lang="en-US" sz="1900" b="1" cap="none" smtClean="0">
                <a:latin typeface="Arial" charset="0"/>
                <a:cs typeface="Arial" charset="0"/>
              </a:rPr>
              <a:t>Australian Broadcasting Authority, 2000)</a:t>
            </a:r>
          </a:p>
          <a:p>
            <a:pPr eaLnBrk="1" hangingPunct="1">
              <a:lnSpc>
                <a:spcPct val="110000"/>
              </a:lnSpc>
            </a:pPr>
            <a:r>
              <a:rPr lang="el-GR" sz="1900" b="1" cap="none" smtClean="0">
                <a:latin typeface="Arial" charset="0"/>
                <a:cs typeface="Arial" charset="0"/>
              </a:rPr>
              <a:t>Έχει ωστόσο παρατηρηθεί ότι τα παιδιά των οποίων οι γονείς έχουν συζητήσει σχετικά με την ασφάλεια στο διαδίκτυο, υιοθετούν περισσότερο ασφαλείς συμπεριφορές κατά την περιήγηση τους στο διαδίκτυο. (</a:t>
            </a:r>
            <a:r>
              <a:rPr lang="en-US" sz="1900" b="1" cap="none" smtClean="0">
                <a:latin typeface="Arial" charset="0"/>
                <a:cs typeface="Arial" charset="0"/>
              </a:rPr>
              <a:t>Fleming et.al. 2006)</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688976" y="688975"/>
          <a:ext cx="10396882"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Consolas-Candara">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Consolas-Candara">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Override>
</file>

<file path=docProps/app.xml><?xml version="1.0" encoding="utf-8"?>
<Properties xmlns="http://schemas.openxmlformats.org/officeDocument/2006/extended-properties" xmlns:vt="http://schemas.openxmlformats.org/officeDocument/2006/docPropsVTypes">
  <Template>TC104033927[[fn=Main Event]]</Template>
  <TotalTime>0</TotalTime>
  <Words>3584</Words>
  <Application>Microsoft Office PowerPoint</Application>
  <PresentationFormat>Widescreen</PresentationFormat>
  <Paragraphs>485</Paragraphs>
  <Slides>77</Slides>
  <Notes>0</Notes>
  <HiddenSlides>0</HiddenSlides>
  <MMClips>1</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77</vt:i4>
      </vt:variant>
    </vt:vector>
  </HeadingPairs>
  <TitlesOfParts>
    <vt:vector size="85" baseType="lpstr">
      <vt:lpstr>Arial</vt:lpstr>
      <vt:lpstr>Candara</vt:lpstr>
      <vt:lpstr>Franklin Gothic Book</vt:lpstr>
      <vt:lpstr>Impact</vt:lpstr>
      <vt:lpstr>Times New Roman</vt:lpstr>
      <vt:lpstr>Wingdings</vt:lpstr>
      <vt:lpstr>Main Event</vt:lpstr>
      <vt:lpstr>Worksheet</vt:lpstr>
      <vt:lpstr>ΑΣΦΑΛΕΙΑ ΣΤΟ ΔΙΑΔΙΚΤΥΟ</vt:lpstr>
      <vt:lpstr>Επιμέλεια παρουσίασης</vt:lpstr>
      <vt:lpstr>Σκοπός της παρουσίασης</vt:lpstr>
      <vt:lpstr>1. ΑΝΑΓΚΑΙΟΤΗΤΑ ΤΗΣ ΑΣΦΑΛΟΥΣ ΧΡΗΣΗΣ ΤΟΥ ΔΙΑΔΙΚΤΥΟΥ</vt:lpstr>
      <vt:lpstr>Γιατί χρειαζόμαστε ασφαλές διαδίκτυο; (1/4)</vt:lpstr>
      <vt:lpstr>Γιατί χρειαζόμαστε ασφαλές διαδίκτυο; (2/4)</vt:lpstr>
      <vt:lpstr>Γιατί χρειαζόμαστε ασφαλές διαδίκτυο; (3/4)</vt:lpstr>
      <vt:lpstr>Γιατί χρειαζόμαστε ασφαλές διαδίκτυο; (4/4)</vt:lpstr>
      <vt:lpstr>PowerPoint Presentation</vt:lpstr>
      <vt:lpstr>2. ΤΙ ΣΗΜΑΙΝΕΙ ΑΣΦΑΛΕΙΑ ΣΤΟ ΔΙΑΔΙΚΤΥΟ</vt:lpstr>
      <vt:lpstr>Τι σημαίνει ασφάλεια στο διαδίκτυο (1/2)</vt:lpstr>
      <vt:lpstr>Η αξιοποίηση των δυνατοτήτων του διαδικτύου για ενημέρωση, ψυχαγωγία, επικοινωνία, αναζήτηση και ανταλλαγή πληροφοριών προϋποθέτει: </vt:lpstr>
      <vt:lpstr>3. ΠΟΙΟΥΣ ΑΦΟΡΑ Η ΑΣΦΑΛΕΙΑ ΣΤΟ ΔΙΑΔΙΚΤΥΟ</vt:lpstr>
      <vt:lpstr>Αποτύπωση απόψεων/στάσεων/εμπειριών για την ασφάλεια στο διαδίκτυο</vt:lpstr>
      <vt:lpstr>PowerPoint Presentation</vt:lpstr>
      <vt:lpstr>Τα παιδιά για την ασφάλεια στο διαδίκτυο</vt:lpstr>
      <vt:lpstr>Οι γονείς για την ασφάλεια στο διαδίκτυο</vt:lpstr>
      <vt:lpstr>Οι εκπαιδευτικοί για την ασφάλεια στο διαδίκτυο</vt:lpstr>
      <vt:lpstr>Έχετε τα κατάλληλα εφόδια για να προωθήσετε συμπεριφορές ασφάλειας στο διαδίκτυο μέσα στη σχολική τάξη;</vt:lpstr>
      <vt:lpstr>4. ΚΙΝΔΥΝΟΙ ΣΤΟ ΔΙΑΔΙΚΤΥΟ</vt:lpstr>
      <vt:lpstr>Κίνδυνοι κατά την ηλεκτρονική αλληλογραφία</vt:lpstr>
      <vt:lpstr>Ανεπιθύμητη αλληλογραφία (Spamming – Spam mail)</vt:lpstr>
      <vt:lpstr>Ηλεκτρονικές απάτες και προσωπικά δεδομένα (1/2)</vt:lpstr>
      <vt:lpstr>Ηλεκτρονικές απάτες και προσωπικά δεδομένα (2/2)</vt:lpstr>
      <vt:lpstr>Ασφάλεια κατά την άμεση συνομιλία (Chat rooms)</vt:lpstr>
      <vt:lpstr>Αποπλάνηση ανηλίκου (Grooming)</vt:lpstr>
      <vt:lpstr>Παράγοντες που συντελούν στην εύκολη αποπλάνηση (1/2)</vt:lpstr>
      <vt:lpstr>Παράγοντες που συντελούν στην εύκολη αποπλάνηση  (2/2)</vt:lpstr>
      <vt:lpstr>Ηλεκτρονική παρενόχληση - εκφοβισμός (Cyberbulling)</vt:lpstr>
      <vt:lpstr>Βίαια παιχνίδια στο διαδίκτυο</vt:lpstr>
      <vt:lpstr>Παραπληροφόρηση στο διαδίκτυο</vt:lpstr>
      <vt:lpstr>Διαμοιρασμός αρχείων</vt:lpstr>
      <vt:lpstr>Ηλεκτρονικός τζόγος</vt:lpstr>
      <vt:lpstr>5. ΠΩΣ ΜΠΟΡΩ ΝΑ ΑΝΤΙΜΕΤΩΠΙΣΩ ΤΟΥΣ ΚΙΝΔΥΝΟΥΣ ΣΤΟ ΔΙΑΔΙΚΤΥΟ</vt:lpstr>
      <vt:lpstr>PowerPoint Presentation</vt:lpstr>
      <vt:lpstr>Τρόποι παρέμβασης</vt:lpstr>
      <vt:lpstr>Τεχνικοί τρόποι παρέμβασης (1/4)</vt:lpstr>
      <vt:lpstr>Τεχνικοί τρόποι παρέμβασης (2/4)</vt:lpstr>
      <vt:lpstr>Τεχνικοί τρόποι παρέμβασης (3/4)</vt:lpstr>
      <vt:lpstr>Τεχνικοί τρόποι παρέμβασης (4/4)</vt:lpstr>
      <vt:lpstr>Παιδαγωγικοί τρόποι παρέμβασης (1/7)</vt:lpstr>
      <vt:lpstr>Παιδαγωγικοί τρόποι παρέμβασης (2/7)</vt:lpstr>
      <vt:lpstr>Παιδαγωγικοί τόποι παρέμβασης (3/7)</vt:lpstr>
      <vt:lpstr>Παιδαγωγικοί τρόποι παρέμβασης (4/7)</vt:lpstr>
      <vt:lpstr>Παιδαγωγικοί τρόποι παρέμβασης (5/7)</vt:lpstr>
      <vt:lpstr>Παιδαγωγικοί τρόποι παρέμβασης (6/7)</vt:lpstr>
      <vt:lpstr>Παιδαγωγικοί τρόποι παρέμβασης (7/7)</vt:lpstr>
      <vt:lpstr>Φιλοσοφία παιχνιδιών</vt:lpstr>
      <vt:lpstr>Κανόνες ασφαλούς χρήσης διαδικτύου</vt:lpstr>
      <vt:lpstr>Άλλοι (εξειδικευμένοι) τρόποι παρέμβασης</vt:lpstr>
      <vt:lpstr>Saferinternet.gr – Always ask for help</vt:lpstr>
      <vt:lpstr>6. Η ΕΛΛΗΝΙΚΗ ΠΡΑΓΜΑΤΙΚΟΤΗΤΑ</vt:lpstr>
      <vt:lpstr>Διεξαγωγή έρευνας</vt:lpstr>
      <vt:lpstr>Υλοποίηση δράσεων – ασφάλεια &amp; παιδί</vt:lpstr>
      <vt:lpstr>Βασικά ερωτήματα ερωτηματολογίου</vt:lpstr>
      <vt:lpstr>Πήγες ενημέρωσης των μαθητών για τους κινδύνους του διαδικτύου</vt:lpstr>
      <vt:lpstr>Συχνότητα χρήσης του διαδικτύου</vt:lpstr>
      <vt:lpstr>Ποσοστά χρήσης υπηρεσιών διαδικτύου από τους μαθητές</vt:lpstr>
      <vt:lpstr>Σύνδεση μαθητών στο διαδίκτυο</vt:lpstr>
      <vt:lpstr>Επικίνδυνες ενέργειες των μαθητών κάνοντας χρήση του διαδικτύου</vt:lpstr>
      <vt:lpstr>ΣΥΜΠΕΡΑΣΜΑΤΑ</vt:lpstr>
      <vt:lpstr>Συμπεράσματα</vt:lpstr>
      <vt:lpstr>Στάσεις</vt:lpstr>
      <vt:lpstr>Κίνδυνοι στο διαδίκτυο (1/3)</vt:lpstr>
      <vt:lpstr>Κίνδυνοι στο διαδίκτυο (2/3)</vt:lpstr>
      <vt:lpstr>Κίνδυνοι στο διαδίκτυο (3/3)</vt:lpstr>
      <vt:lpstr>Στην Ελλάδα (1/2) ερευνά στο νόμο Αχαΐας σε μαθητές Στ τάξης </vt:lpstr>
      <vt:lpstr>Στην Ελλάδα (2/2)</vt:lpstr>
      <vt:lpstr>Τρόποι παρέμβασης</vt:lpstr>
      <vt:lpstr>Ανακεφαλαιώνοντας</vt:lpstr>
      <vt:lpstr>Πώς εργαστήκαμε</vt:lpstr>
      <vt:lpstr>Συλλογή υλικού</vt:lpstr>
      <vt:lpstr>Καταμερισμός εργασίας</vt:lpstr>
      <vt:lpstr>Διάρθρωση και συγγραφή της εργασίας</vt:lpstr>
      <vt:lpstr>Παρουσίαση εργασίας</vt:lpstr>
      <vt:lpstr>  Ευχαριστούμε πολύ!</vt:lpstr>
      <vt:lpstr>ΒΙΒΛΙΟΓΡΑΦΙΑ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ΑΣΦΑΛΕΙΑ ΣΤΟ ΔΙΑΔΙΚΤΥΟ</dc:title>
  <dc:creator/>
  <cp:lastModifiedBy/>
  <cp:revision>4</cp:revision>
  <dcterms:created xsi:type="dcterms:W3CDTF">2013-04-21T11:51:44Z</dcterms:created>
  <dcterms:modified xsi:type="dcterms:W3CDTF">2013-06-30T15:14:37Z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TC029010269991</vt:lpwstr>
  </property>
</Properties>
</file>